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68" r:id="rId3"/>
    <p:sldId id="258" r:id="rId4"/>
    <p:sldId id="259" r:id="rId5"/>
    <p:sldId id="269" r:id="rId6"/>
    <p:sldId id="261" r:id="rId7"/>
    <p:sldId id="262" r:id="rId8"/>
    <p:sldId id="263" r:id="rId9"/>
    <p:sldId id="264" r:id="rId10"/>
    <p:sldId id="270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 Classic Bold" panose="020B0604020202020204" charset="0"/>
      <p:regular r:id="rId17"/>
    </p:embeddedFont>
    <p:embeddedFont>
      <p:font typeface="Montserrat Light" panose="020B0604020202020204" charset="0"/>
      <p:regular r:id="rId18"/>
    </p:embeddedFont>
    <p:embeddedFont>
      <p:font typeface="Arial Black" panose="020B0A04020102020204" pitchFamily="34" charset="0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FFF"/>
    <a:srgbClr val="E4DF0B"/>
    <a:srgbClr val="8ADADF"/>
    <a:srgbClr val="90E1E4"/>
    <a:srgbClr val="73BFCD"/>
    <a:srgbClr val="70BCCB"/>
    <a:srgbClr val="16CCC3"/>
    <a:srgbClr val="A1F5F2"/>
    <a:srgbClr val="F80D31"/>
    <a:srgbClr val="0058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3" Type="http://schemas.openxmlformats.org/officeDocument/2006/relationships/image" Target="../media/image2.pn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jpeg"/><Relationship Id="rId6" Type="http://schemas.openxmlformats.org/officeDocument/2006/relationships/image" Target="../media/image19.svg"/><Relationship Id="rId5" Type="http://schemas.openxmlformats.org/officeDocument/2006/relationships/image" Target="../media/image23.png"/><Relationship Id="rId10" Type="http://schemas.openxmlformats.org/officeDocument/2006/relationships/image" Target="../media/image12.png"/><Relationship Id="rId4" Type="http://schemas.openxmlformats.org/officeDocument/2006/relationships/image" Target="../media/image22.png"/><Relationship Id="rId9" Type="http://schemas.openxmlformats.org/officeDocument/2006/relationships/image" Target="../media/image21.sv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0"/>
            <a:ext cx="18288000" cy="104775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191521" y="3349077"/>
            <a:ext cx="9904959" cy="3588846"/>
            <a:chOff x="0" y="0"/>
            <a:chExt cx="2608713" cy="9452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08713" cy="945211"/>
            </a:xfrm>
            <a:custGeom>
              <a:avLst/>
              <a:gdLst/>
              <a:ahLst/>
              <a:cxnLst/>
              <a:rect l="l" t="t" r="r" b="b"/>
              <a:pathLst>
                <a:path w="2608713" h="945211">
                  <a:moveTo>
                    <a:pt x="0" y="0"/>
                  </a:moveTo>
                  <a:lnTo>
                    <a:pt x="2608713" y="0"/>
                  </a:lnTo>
                  <a:lnTo>
                    <a:pt x="2608713" y="945211"/>
                  </a:lnTo>
                  <a:lnTo>
                    <a:pt x="0" y="94521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2608713" cy="9642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4191521" y="6937923"/>
            <a:ext cx="9904959" cy="680751"/>
          </a:xfrm>
          <a:custGeom>
            <a:avLst/>
            <a:gdLst/>
            <a:ahLst/>
            <a:cxnLst/>
            <a:rect l="l" t="t" r="r" b="b"/>
            <a:pathLst>
              <a:path w="9904959" h="680751">
                <a:moveTo>
                  <a:pt x="0" y="0"/>
                </a:moveTo>
                <a:lnTo>
                  <a:pt x="9904958" y="0"/>
                </a:lnTo>
                <a:lnTo>
                  <a:pt x="9904958" y="680752"/>
                </a:lnTo>
                <a:lnTo>
                  <a:pt x="0" y="6807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87363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191521" y="3711080"/>
            <a:ext cx="9904959" cy="188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6"/>
              </a:lnSpc>
            </a:pPr>
            <a:r>
              <a:rPr lang="en-US" sz="8800" b="1" spc="123" dirty="0">
                <a:solidFill>
                  <a:srgbClr val="0F5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START-UP</a:t>
            </a:r>
          </a:p>
          <a:p>
            <a:pPr algn="ctr">
              <a:lnSpc>
                <a:spcPts val="6111"/>
              </a:lnSpc>
            </a:pPr>
            <a:r>
              <a:rPr lang="en-US" sz="6300" b="1" spc="88" dirty="0">
                <a:solidFill>
                  <a:srgbClr val="0F5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CONTEST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2324" y="8776240"/>
            <a:ext cx="7069076" cy="387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Box 14"/>
          <p:cNvSpPr txBox="1"/>
          <p:nvPr/>
        </p:nvSpPr>
        <p:spPr>
          <a:xfrm>
            <a:off x="352804" y="8794034"/>
            <a:ext cx="9904959" cy="36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400" dirty="0">
                <a:solidFill>
                  <a:srgbClr val="0F5FFF"/>
                </a:solidFill>
                <a:latin typeface="Montserrat Classic Bold" panose="020B0604020202020204" charset="0"/>
              </a:rPr>
              <a:t>L’événement référent de la filière Plasturgie,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4800" y="9258300"/>
            <a:ext cx="6550916" cy="348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Box 14"/>
          <p:cNvSpPr txBox="1"/>
          <p:nvPr/>
        </p:nvSpPr>
        <p:spPr>
          <a:xfrm>
            <a:off x="337564" y="9241478"/>
            <a:ext cx="9904959" cy="36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400" dirty="0" smtClean="0">
                <a:solidFill>
                  <a:srgbClr val="0F5FFF"/>
                </a:solidFill>
                <a:latin typeface="Arial Black" panose="020B0A04020102020204" pitchFamily="34" charset="0"/>
              </a:rPr>
              <a:t>Composites </a:t>
            </a:r>
            <a:r>
              <a:rPr lang="en-US" sz="2400" dirty="0">
                <a:solidFill>
                  <a:srgbClr val="0F5FFF"/>
                </a:solidFill>
                <a:latin typeface="Arial Black" panose="020B0A04020102020204" pitchFamily="34" charset="0"/>
              </a:rPr>
              <a:t>et </a:t>
            </a:r>
            <a:r>
              <a:rPr lang="en-US" sz="2400" dirty="0">
                <a:solidFill>
                  <a:srgbClr val="0F5FFF"/>
                </a:solidFill>
                <a:latin typeface="Montserrat Classic Bold" panose="020B0604020202020204" charset="0"/>
              </a:rPr>
              <a:t>Caoutchoucs</a:t>
            </a:r>
            <a:r>
              <a:rPr lang="en-US" sz="2400" dirty="0">
                <a:solidFill>
                  <a:srgbClr val="0F5FFF"/>
                </a:solidFill>
                <a:latin typeface="Arial Black" panose="020B0A04020102020204" pitchFamily="34" charset="0"/>
              </a:rPr>
              <a:t> en France 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0" y="2766339"/>
            <a:ext cx="1533917" cy="1533917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035" y="4464054"/>
            <a:ext cx="1169450" cy="116839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37"/>
          <a:stretch/>
        </p:blipFill>
        <p:spPr>
          <a:xfrm>
            <a:off x="7197674" y="5580041"/>
            <a:ext cx="3892651" cy="130579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3" y="-146806"/>
            <a:ext cx="5213679" cy="325717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7172" y="6591300"/>
            <a:ext cx="3365176" cy="336214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711" y="-191478"/>
            <a:ext cx="1372578" cy="137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2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8288000" cy="4000500"/>
          </a:xfrm>
          <a:prstGeom prst="rect">
            <a:avLst/>
          </a:prstGeom>
          <a:solidFill>
            <a:srgbClr val="0F5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8599743" y="-4599243"/>
            <a:ext cx="1088513" cy="18288000"/>
            <a:chOff x="0" y="0"/>
            <a:chExt cx="286687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6687" cy="4816592"/>
            </a:xfrm>
            <a:custGeom>
              <a:avLst/>
              <a:gdLst/>
              <a:ahLst/>
              <a:cxnLst/>
              <a:rect l="l" t="t" r="r" b="b"/>
              <a:pathLst>
                <a:path w="286687" h="4816592">
                  <a:moveTo>
                    <a:pt x="0" y="0"/>
                  </a:moveTo>
                  <a:lnTo>
                    <a:pt x="286687" y="0"/>
                  </a:lnTo>
                  <a:lnTo>
                    <a:pt x="286687" y="4816592"/>
                  </a:lnTo>
                  <a:lnTo>
                    <a:pt x="0" y="4816592"/>
                  </a:lnTo>
                  <a:close/>
                </a:path>
              </a:pathLst>
            </a:custGeom>
            <a:gradFill rotWithShape="1">
              <a:gsLst>
                <a:gs pos="0">
                  <a:srgbClr val="696969">
                    <a:alpha val="72000"/>
                  </a:srgbClr>
                </a:gs>
                <a:gs pos="33333">
                  <a:srgbClr val="B4B4B4">
                    <a:alpha val="82500"/>
                  </a:srgbClr>
                </a:gs>
                <a:gs pos="66667">
                  <a:srgbClr val="EEEEEE">
                    <a:alpha val="70500"/>
                  </a:srgbClr>
                </a:gs>
                <a:gs pos="100000">
                  <a:srgbClr val="FBFBFB">
                    <a:alpha val="22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86687" cy="4835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09935" y="5234283"/>
            <a:ext cx="18128069" cy="424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863"/>
              </a:lnSpc>
              <a:spcBef>
                <a:spcPct val="0"/>
              </a:spcBef>
            </a:pPr>
            <a:r>
              <a:rPr lang="en-US" sz="2000" cap="all" spc="30" dirty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QUELS SONT LES RÉSULTATS OBTENUS 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8985" y="5631193"/>
            <a:ext cx="17102357" cy="386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cap="all" spc="30" dirty="0">
                <a:solidFill>
                  <a:srgbClr val="000000"/>
                </a:solidFill>
                <a:latin typeface="Montserrat Light" panose="020B0604020202020204" charset="0"/>
                <a:cs typeface="Arial" panose="020B0604020202020204" pitchFamily="34" charset="0"/>
              </a:rPr>
              <a:t>What are the results?</a:t>
            </a:r>
          </a:p>
        </p:txBody>
      </p:sp>
      <p:sp>
        <p:nvSpPr>
          <p:cNvPr id="20" name="Freeform 7"/>
          <p:cNvSpPr/>
          <p:nvPr/>
        </p:nvSpPr>
        <p:spPr>
          <a:xfrm>
            <a:off x="16018347" y="113434"/>
            <a:ext cx="2193453" cy="912671"/>
          </a:xfrm>
          <a:custGeom>
            <a:avLst/>
            <a:gdLst/>
            <a:ahLst/>
            <a:cxnLst/>
            <a:rect l="l" t="t" r="r" b="b"/>
            <a:pathLst>
              <a:path w="5990194" h="2492452">
                <a:moveTo>
                  <a:pt x="0" y="0"/>
                </a:moveTo>
                <a:lnTo>
                  <a:pt x="5990194" y="0"/>
                </a:lnTo>
                <a:lnTo>
                  <a:pt x="5990194" y="2492453"/>
                </a:lnTo>
                <a:lnTo>
                  <a:pt x="0" y="24924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TextBox 7"/>
          <p:cNvSpPr txBox="1"/>
          <p:nvPr/>
        </p:nvSpPr>
        <p:spPr>
          <a:xfrm>
            <a:off x="1753028" y="1206211"/>
            <a:ext cx="14957369" cy="1071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97"/>
              </a:lnSpc>
            </a:pPr>
            <a:r>
              <a:rPr lang="en-US" sz="6329" b="1" spc="50" dirty="0">
                <a:solidFill>
                  <a:schemeClr val="bg1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DOSSIER DE PARTICIPATION*</a:t>
            </a:r>
          </a:p>
        </p:txBody>
      </p:sp>
      <p:sp>
        <p:nvSpPr>
          <p:cNvPr id="17" name="TextBox 11"/>
          <p:cNvSpPr txBox="1"/>
          <p:nvPr/>
        </p:nvSpPr>
        <p:spPr>
          <a:xfrm>
            <a:off x="17900" y="1953369"/>
            <a:ext cx="18270100" cy="79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3829" cap="all" spc="30" dirty="0">
                <a:solidFill>
                  <a:schemeClr val="bg1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Application form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" y="71246"/>
            <a:ext cx="1409351" cy="140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5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52400" y="17073"/>
            <a:ext cx="18288000" cy="10312111"/>
          </a:xfrm>
          <a:prstGeom prst="rect">
            <a:avLst/>
          </a:prstGeom>
          <a:solidFill>
            <a:srgbClr val="0F5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Freeform 4"/>
          <p:cNvSpPr/>
          <p:nvPr/>
        </p:nvSpPr>
        <p:spPr>
          <a:xfrm>
            <a:off x="4192041" y="6134100"/>
            <a:ext cx="9904959" cy="680751"/>
          </a:xfrm>
          <a:custGeom>
            <a:avLst/>
            <a:gdLst/>
            <a:ahLst/>
            <a:cxnLst/>
            <a:rect l="l" t="t" r="r" b="b"/>
            <a:pathLst>
              <a:path w="9904959" h="680751">
                <a:moveTo>
                  <a:pt x="0" y="0"/>
                </a:moveTo>
                <a:lnTo>
                  <a:pt x="9904958" y="0"/>
                </a:lnTo>
                <a:lnTo>
                  <a:pt x="9904958" y="680751"/>
                </a:lnTo>
                <a:lnTo>
                  <a:pt x="0" y="6807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7363"/>
            </a:stretch>
          </a:blipFill>
          <a:ln>
            <a:noFill/>
          </a:ln>
        </p:spPr>
      </p:sp>
      <p:sp>
        <p:nvSpPr>
          <p:cNvPr id="6" name="TextBox 6"/>
          <p:cNvSpPr txBox="1"/>
          <p:nvPr/>
        </p:nvSpPr>
        <p:spPr>
          <a:xfrm>
            <a:off x="4191521" y="4557122"/>
            <a:ext cx="9904959" cy="1348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11"/>
              </a:lnSpc>
            </a:pPr>
            <a:r>
              <a:rPr lang="en-US" sz="6300" b="1" spc="8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VOUS DE JOUER !</a:t>
            </a:r>
          </a:p>
          <a:p>
            <a:pPr algn="ctr">
              <a:lnSpc>
                <a:spcPts val="4365"/>
              </a:lnSpc>
            </a:pPr>
            <a:r>
              <a:rPr lang="en-US" sz="3600" spc="6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PART OF IT !</a:t>
            </a:r>
          </a:p>
        </p:txBody>
      </p:sp>
      <p:sp>
        <p:nvSpPr>
          <p:cNvPr id="7" name="Freeform 7"/>
          <p:cNvSpPr/>
          <p:nvPr/>
        </p:nvSpPr>
        <p:spPr>
          <a:xfrm>
            <a:off x="7221120" y="7311633"/>
            <a:ext cx="3845755" cy="1600175"/>
          </a:xfrm>
          <a:custGeom>
            <a:avLst/>
            <a:gdLst/>
            <a:ahLst/>
            <a:cxnLst/>
            <a:rect l="l" t="t" r="r" b="b"/>
            <a:pathLst>
              <a:path w="5990194" h="2492452">
                <a:moveTo>
                  <a:pt x="0" y="0"/>
                </a:moveTo>
                <a:lnTo>
                  <a:pt x="5990194" y="0"/>
                </a:lnTo>
                <a:lnTo>
                  <a:pt x="5990194" y="2492453"/>
                </a:lnTo>
                <a:lnTo>
                  <a:pt x="0" y="2492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7"/>
          <a:stretch/>
        </p:blipFill>
        <p:spPr>
          <a:xfrm>
            <a:off x="5905497" y="1909987"/>
            <a:ext cx="6477000" cy="2140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2925483">
            <a:off x="5978889" y="4633519"/>
            <a:ext cx="15026802" cy="1591351"/>
          </a:xfrm>
          <a:custGeom>
            <a:avLst/>
            <a:gdLst/>
            <a:ahLst/>
            <a:cxnLst/>
            <a:rect l="l" t="t" r="r" b="b"/>
            <a:pathLst>
              <a:path w="15026802" h="1591351">
                <a:moveTo>
                  <a:pt x="0" y="0"/>
                </a:moveTo>
                <a:lnTo>
                  <a:pt x="15026802" y="0"/>
                </a:lnTo>
                <a:lnTo>
                  <a:pt x="15026802" y="1591350"/>
                </a:lnTo>
                <a:lnTo>
                  <a:pt x="0" y="1591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6495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-532514" y="5198074"/>
            <a:ext cx="14777526" cy="245456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2859"/>
              </a:lnSpc>
              <a:spcBef>
                <a:spcPct val="0"/>
              </a:spcBef>
            </a:pPr>
            <a:endParaRPr/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831180" y="6999459"/>
            <a:ext cx="483428" cy="483426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49999" r="-49999"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1738969" y="3367685"/>
            <a:ext cx="11161305" cy="2513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60"/>
              </a:lnSpc>
            </a:pPr>
            <a:r>
              <a:rPr lang="en-US" dirty="0" err="1">
                <a:latin typeface="Montserrat Classic Bold" panose="020B0604020202020204" charset="0"/>
              </a:rPr>
              <a:t>Vous</a:t>
            </a:r>
            <a:r>
              <a:rPr lang="en-US" dirty="0">
                <a:latin typeface="Montserrat Classic Bold" panose="020B0604020202020204" charset="0"/>
              </a:rPr>
              <a:t> </a:t>
            </a:r>
            <a:r>
              <a:rPr lang="en-US" dirty="0" err="1">
                <a:latin typeface="Montserrat Classic Bold" panose="020B0604020202020204" charset="0"/>
              </a:rPr>
              <a:t>êtes</a:t>
            </a:r>
            <a:r>
              <a:rPr lang="en-US" dirty="0">
                <a:latin typeface="Montserrat Classic Bold" panose="020B0604020202020204" charset="0"/>
              </a:rPr>
              <a:t> une start-up </a:t>
            </a:r>
            <a:r>
              <a:rPr lang="en-US" dirty="0" err="1">
                <a:latin typeface="Montserrat Classic Bold" panose="020B0604020202020204" charset="0"/>
              </a:rPr>
              <a:t>française</a:t>
            </a:r>
            <a:r>
              <a:rPr lang="en-US" dirty="0">
                <a:latin typeface="Montserrat Classic Bold" panose="020B0604020202020204" charset="0"/>
              </a:rPr>
              <a:t> </a:t>
            </a:r>
            <a:r>
              <a:rPr lang="en-US" dirty="0" err="1">
                <a:latin typeface="Montserrat Classic Bold" panose="020B0604020202020204" charset="0"/>
              </a:rPr>
              <a:t>ou</a:t>
            </a:r>
            <a:r>
              <a:rPr lang="en-US" dirty="0">
                <a:latin typeface="Montserrat Classic Bold" panose="020B0604020202020204" charset="0"/>
              </a:rPr>
              <a:t> </a:t>
            </a:r>
            <a:r>
              <a:rPr lang="en-US" dirty="0" err="1">
                <a:latin typeface="Montserrat Classic Bold" panose="020B0604020202020204" charset="0"/>
              </a:rPr>
              <a:t>internationale</a:t>
            </a:r>
            <a:r>
              <a:rPr lang="en-US" dirty="0">
                <a:latin typeface="Montserrat Classic Bold" panose="020B0604020202020204" charset="0"/>
              </a:rPr>
              <a:t>, et </a:t>
            </a:r>
          </a:p>
          <a:p>
            <a:pPr>
              <a:lnSpc>
                <a:spcPts val="2760"/>
              </a:lnSpc>
            </a:pPr>
            <a:r>
              <a:rPr lang="en-US" dirty="0" err="1">
                <a:latin typeface="Montserrat Classic Bold" panose="020B0604020202020204" charset="0"/>
              </a:rPr>
              <a:t>vous</a:t>
            </a:r>
            <a:r>
              <a:rPr lang="en-US" dirty="0">
                <a:latin typeface="Montserrat Classic Bold" panose="020B0604020202020204" charset="0"/>
              </a:rPr>
              <a:t> </a:t>
            </a:r>
            <a:r>
              <a:rPr lang="en-US" dirty="0" err="1">
                <a:latin typeface="Montserrat Classic Bold" panose="020B0604020202020204" charset="0"/>
              </a:rPr>
              <a:t>avez</a:t>
            </a:r>
            <a:r>
              <a:rPr lang="en-US" dirty="0">
                <a:latin typeface="Montserrat Classic Bold" panose="020B0604020202020204" charset="0"/>
              </a:rPr>
              <a:t> </a:t>
            </a:r>
            <a:r>
              <a:rPr lang="en-US" dirty="0" err="1">
                <a:latin typeface="Montserrat Classic Bold" panose="020B0604020202020204" charset="0"/>
              </a:rPr>
              <a:t>développé</a:t>
            </a:r>
            <a:r>
              <a:rPr lang="en-US" dirty="0">
                <a:latin typeface="Montserrat Classic Bold" panose="020B0604020202020204" charset="0"/>
              </a:rPr>
              <a:t> un projet </a:t>
            </a:r>
            <a:r>
              <a:rPr lang="en-US" dirty="0" err="1">
                <a:latin typeface="Montserrat Classic Bold" panose="020B0604020202020204" charset="0"/>
              </a:rPr>
              <a:t>innovant</a:t>
            </a:r>
            <a:r>
              <a:rPr lang="en-US" dirty="0">
                <a:latin typeface="Montserrat Classic Bold" panose="020B0604020202020204" charset="0"/>
              </a:rPr>
              <a:t> pour la plasturgie ?</a:t>
            </a:r>
          </a:p>
          <a:p>
            <a:pPr>
              <a:lnSpc>
                <a:spcPts val="2760"/>
              </a:lnSpc>
            </a:pPr>
            <a:endParaRPr lang="en-US" dirty="0">
              <a:latin typeface="Montserrat Classic Bold" panose="020B0604020202020204" charset="0"/>
            </a:endParaRPr>
          </a:p>
          <a:p>
            <a:pPr>
              <a:lnSpc>
                <a:spcPts val="2760"/>
              </a:lnSpc>
            </a:pPr>
            <a:r>
              <a:rPr lang="en-US" dirty="0" err="1">
                <a:latin typeface="Montserrat Light" panose="020B0604020202020204" charset="0"/>
              </a:rPr>
              <a:t>Participez</a:t>
            </a:r>
            <a:r>
              <a:rPr lang="en-US" dirty="0">
                <a:latin typeface="Montserrat Light" panose="020B0604020202020204" charset="0"/>
              </a:rPr>
              <a:t> gratuitement à la </a:t>
            </a:r>
            <a:r>
              <a:rPr lang="en-US" dirty="0" err="1" smtClean="0">
                <a:latin typeface="Montserrat Light" panose="020B0604020202020204" charset="0"/>
              </a:rPr>
              <a:t>troisième</a:t>
            </a:r>
            <a:r>
              <a:rPr lang="en-US" dirty="0" smtClean="0">
                <a:latin typeface="Montserrat Light" panose="020B0604020202020204" charset="0"/>
              </a:rPr>
              <a:t> </a:t>
            </a:r>
            <a:r>
              <a:rPr lang="en-US" dirty="0" smtClean="0">
                <a:latin typeface="Montserrat Light" panose="020B0604020202020204" charset="0"/>
              </a:rPr>
              <a:t>édition </a:t>
            </a:r>
            <a:r>
              <a:rPr lang="en-US" dirty="0" smtClean="0">
                <a:latin typeface="Montserrat Light" panose="020B0604020202020204" charset="0"/>
              </a:rPr>
              <a:t>du </a:t>
            </a:r>
            <a:r>
              <a:rPr lang="en-US" dirty="0" err="1" smtClean="0">
                <a:latin typeface="Montserrat Light" panose="020B0604020202020204" charset="0"/>
              </a:rPr>
              <a:t>concours</a:t>
            </a:r>
            <a:r>
              <a:rPr lang="en-US" dirty="0">
                <a:latin typeface="Montserrat Light" panose="020B0604020202020204" charset="0"/>
              </a:rPr>
              <a:t>.</a:t>
            </a:r>
          </a:p>
          <a:p>
            <a:pPr>
              <a:lnSpc>
                <a:spcPts val="2760"/>
              </a:lnSpc>
            </a:pPr>
            <a:endParaRPr lang="en-US" dirty="0">
              <a:latin typeface="Montserrat Classic Bold" panose="020B0604020202020204" charset="0"/>
            </a:endParaRPr>
          </a:p>
          <a:p>
            <a:pPr marL="0" lvl="0" indent="0">
              <a:lnSpc>
                <a:spcPts val="2760"/>
              </a:lnSpc>
              <a:spcBef>
                <a:spcPct val="0"/>
              </a:spcBef>
            </a:pPr>
            <a:r>
              <a:rPr lang="en-US" dirty="0">
                <a:latin typeface="Montserrat Light" panose="020B0604020202020204" charset="0"/>
              </a:rPr>
              <a:t>Le dossier de candidature </a:t>
            </a:r>
            <a:r>
              <a:rPr lang="en-US" dirty="0" err="1">
                <a:latin typeface="Montserrat Light" panose="020B0604020202020204" charset="0"/>
              </a:rPr>
              <a:t>devra</a:t>
            </a:r>
            <a:r>
              <a:rPr lang="en-US" dirty="0">
                <a:latin typeface="Montserrat Light" panose="020B0604020202020204" charset="0"/>
              </a:rPr>
              <a:t> </a:t>
            </a:r>
            <a:r>
              <a:rPr lang="en-US" dirty="0" err="1">
                <a:latin typeface="Montserrat Light" panose="020B0604020202020204" charset="0"/>
              </a:rPr>
              <a:t>être</a:t>
            </a:r>
            <a:r>
              <a:rPr lang="en-US" dirty="0">
                <a:latin typeface="Montserrat Light" panose="020B0604020202020204" charset="0"/>
              </a:rPr>
              <a:t> </a:t>
            </a:r>
            <a:r>
              <a:rPr lang="en-US" dirty="0" err="1">
                <a:latin typeface="Montserrat Light" panose="020B0604020202020204" charset="0"/>
              </a:rPr>
              <a:t>dûment</a:t>
            </a:r>
            <a:r>
              <a:rPr lang="en-US" dirty="0">
                <a:latin typeface="Montserrat Light" panose="020B0604020202020204" charset="0"/>
              </a:rPr>
              <a:t> </a:t>
            </a:r>
            <a:r>
              <a:rPr lang="en-US" dirty="0" err="1">
                <a:latin typeface="Montserrat Light" panose="020B0604020202020204" charset="0"/>
              </a:rPr>
              <a:t>rempli</a:t>
            </a:r>
            <a:r>
              <a:rPr lang="en-US" dirty="0">
                <a:latin typeface="Montserrat Light" panose="020B0604020202020204" charset="0"/>
              </a:rPr>
              <a:t> et </a:t>
            </a:r>
            <a:br>
              <a:rPr lang="en-US" dirty="0">
                <a:latin typeface="Montserrat Light" panose="020B0604020202020204" charset="0"/>
              </a:rPr>
            </a:br>
            <a:r>
              <a:rPr lang="en-US" dirty="0" err="1">
                <a:latin typeface="Montserrat Light" panose="020B0604020202020204" charset="0"/>
              </a:rPr>
              <a:t>retourné</a:t>
            </a:r>
            <a:r>
              <a:rPr lang="en-US" dirty="0">
                <a:latin typeface="Montserrat Light" panose="020B0604020202020204" charset="0"/>
              </a:rPr>
              <a:t> </a:t>
            </a:r>
            <a:r>
              <a:rPr lang="en-US" b="1" dirty="0">
                <a:latin typeface="Montserrat Light" panose="020B0604020202020204" charset="0"/>
              </a:rPr>
              <a:t>avant le </a:t>
            </a:r>
            <a:r>
              <a:rPr lang="en-US" b="1" dirty="0" smtClean="0">
                <a:latin typeface="Montserrat Light" panose="020B0604020202020204" charset="0"/>
              </a:rPr>
              <a:t>31/03/2026 </a:t>
            </a:r>
            <a:r>
              <a:rPr lang="en-US" b="1" dirty="0" smtClean="0">
                <a:latin typeface="Montserrat Light" panose="020B0604020202020204" charset="0"/>
              </a:rPr>
              <a:t>à </a:t>
            </a:r>
            <a:r>
              <a:rPr lang="en-US" b="1" dirty="0" smtClean="0">
                <a:latin typeface="Montserrat Light" panose="020B0604020202020204" charset="0"/>
              </a:rPr>
              <a:t>marine.geoni@infopro-digital.com</a:t>
            </a:r>
            <a:endParaRPr lang="en-US" b="1" dirty="0">
              <a:latin typeface="Montserrat Light" panose="020B060402020202020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699118" y="7029126"/>
            <a:ext cx="14683882" cy="2513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74"/>
              </a:lnSpc>
            </a:pPr>
            <a:r>
              <a:rPr lang="en-US" dirty="0">
                <a:latin typeface="Montserrat Classic Bold" panose="020B0604020202020204" charset="0"/>
              </a:rPr>
              <a:t>You are a French or international start-up, and you have</a:t>
            </a:r>
          </a:p>
          <a:p>
            <a:pPr>
              <a:lnSpc>
                <a:spcPts val="2774"/>
              </a:lnSpc>
            </a:pPr>
            <a:r>
              <a:rPr lang="en-US" dirty="0">
                <a:latin typeface="Montserrat Classic Bold" panose="020B0604020202020204" charset="0"/>
              </a:rPr>
              <a:t>developed an innovative project for the plastics industry?</a:t>
            </a:r>
          </a:p>
          <a:p>
            <a:pPr>
              <a:lnSpc>
                <a:spcPts val="2774"/>
              </a:lnSpc>
            </a:pPr>
            <a:endParaRPr lang="en-US" spc="197" dirty="0">
              <a:solidFill>
                <a:srgbClr val="231F20"/>
              </a:solidFill>
              <a:latin typeface="Montserrat Light" panose="020B0604020202020204" charset="0"/>
            </a:endParaRPr>
          </a:p>
          <a:p>
            <a:pPr>
              <a:lnSpc>
                <a:spcPts val="2774"/>
              </a:lnSpc>
            </a:pPr>
            <a:r>
              <a:rPr lang="en-US" dirty="0">
                <a:latin typeface="Montserrat Light" panose="020B0604020202020204" charset="0"/>
              </a:rPr>
              <a:t>Enter the </a:t>
            </a:r>
            <a:r>
              <a:rPr lang="en-US" dirty="0" smtClean="0">
                <a:latin typeface="Montserrat Light" panose="020B0604020202020204" charset="0"/>
              </a:rPr>
              <a:t>third </a:t>
            </a:r>
            <a:r>
              <a:rPr lang="en-US" dirty="0">
                <a:latin typeface="Montserrat Light" panose="020B0604020202020204" charset="0"/>
              </a:rPr>
              <a:t>edition of the competition free of charge.</a:t>
            </a:r>
          </a:p>
          <a:p>
            <a:pPr>
              <a:lnSpc>
                <a:spcPts val="2774"/>
              </a:lnSpc>
            </a:pPr>
            <a:endParaRPr lang="en-US" dirty="0">
              <a:latin typeface="Montserrat Light" panose="020B0604020202020204" charset="0"/>
            </a:endParaRPr>
          </a:p>
          <a:p>
            <a:pPr>
              <a:lnSpc>
                <a:spcPts val="2774"/>
              </a:lnSpc>
            </a:pPr>
            <a:r>
              <a:rPr lang="en-US" dirty="0">
                <a:latin typeface="Montserrat Light" panose="020B0604020202020204" charset="0"/>
              </a:rPr>
              <a:t>The application form must be duly completed and </a:t>
            </a:r>
            <a:endParaRPr lang="en-US" dirty="0" smtClean="0">
              <a:latin typeface="Montserrat Light" panose="020B0604020202020204" charset="0"/>
            </a:endParaRPr>
          </a:p>
          <a:p>
            <a:pPr>
              <a:lnSpc>
                <a:spcPts val="2774"/>
              </a:lnSpc>
            </a:pPr>
            <a:r>
              <a:rPr lang="en-US" dirty="0" smtClean="0">
                <a:latin typeface="Montserrat Light" panose="020B0604020202020204" charset="0"/>
              </a:rPr>
              <a:t>returned </a:t>
            </a:r>
            <a:r>
              <a:rPr lang="en-US" b="1" dirty="0" smtClean="0">
                <a:latin typeface="Montserrat Light" panose="020B0604020202020204" charset="0"/>
              </a:rPr>
              <a:t>before 03/31/2026 to marine.geoni@infopro-digital.com</a:t>
            </a:r>
            <a:endParaRPr lang="en-US" b="1" dirty="0">
              <a:latin typeface="Montserrat Light" panose="020B0604020202020204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37541" y="990023"/>
            <a:ext cx="7694840" cy="1563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6329" b="1" spc="50" dirty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PRÉSENTATION</a:t>
            </a:r>
          </a:p>
          <a:p>
            <a:pPr marL="0" lvl="0" indent="0">
              <a:spcBef>
                <a:spcPct val="0"/>
              </a:spcBef>
            </a:pPr>
            <a:r>
              <a:rPr lang="en-US" sz="3829" spc="30" dirty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OVERVIEW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858" y="0"/>
            <a:ext cx="10347141" cy="10572694"/>
          </a:xfrm>
          <a:prstGeom prst="rect">
            <a:avLst/>
          </a:prstGeom>
        </p:spPr>
      </p:pic>
      <p:sp>
        <p:nvSpPr>
          <p:cNvPr id="20" name="Freeform 7"/>
          <p:cNvSpPr/>
          <p:nvPr/>
        </p:nvSpPr>
        <p:spPr>
          <a:xfrm>
            <a:off x="15747770" y="268429"/>
            <a:ext cx="2193453" cy="912671"/>
          </a:xfrm>
          <a:custGeom>
            <a:avLst/>
            <a:gdLst/>
            <a:ahLst/>
            <a:cxnLst/>
            <a:rect l="l" t="t" r="r" b="b"/>
            <a:pathLst>
              <a:path w="5990194" h="2492452">
                <a:moveTo>
                  <a:pt x="0" y="0"/>
                </a:moveTo>
                <a:lnTo>
                  <a:pt x="5990194" y="0"/>
                </a:lnTo>
                <a:lnTo>
                  <a:pt x="5990194" y="2492453"/>
                </a:lnTo>
                <a:lnTo>
                  <a:pt x="0" y="24924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21" name="Group 12"/>
          <p:cNvGrpSpPr>
            <a:grpSpLocks noChangeAspect="1"/>
          </p:cNvGrpSpPr>
          <p:nvPr/>
        </p:nvGrpSpPr>
        <p:grpSpPr>
          <a:xfrm>
            <a:off x="846464" y="3367685"/>
            <a:ext cx="468144" cy="468142"/>
            <a:chOff x="0" y="0"/>
            <a:chExt cx="6350000" cy="6349975"/>
          </a:xfrm>
        </p:grpSpPr>
        <p:sp>
          <p:nvSpPr>
            <p:cNvPr id="22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25046" r="-25046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57752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166"/>
            <a:ext cx="18416999" cy="1032316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57312" y="1028700"/>
            <a:ext cx="15591759" cy="8229600"/>
            <a:chOff x="0" y="0"/>
            <a:chExt cx="4106471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06471" cy="2167467"/>
            </a:xfrm>
            <a:custGeom>
              <a:avLst/>
              <a:gdLst/>
              <a:ahLst/>
              <a:cxnLst/>
              <a:rect l="l" t="t" r="r" b="b"/>
              <a:pathLst>
                <a:path w="4106471" h="2167467">
                  <a:moveTo>
                    <a:pt x="12413" y="0"/>
                  </a:moveTo>
                  <a:lnTo>
                    <a:pt x="4094058" y="0"/>
                  </a:lnTo>
                  <a:cubicBezTo>
                    <a:pt x="4100914" y="0"/>
                    <a:pt x="4106471" y="5558"/>
                    <a:pt x="4106471" y="12413"/>
                  </a:cubicBezTo>
                  <a:lnTo>
                    <a:pt x="4106471" y="2155053"/>
                  </a:lnTo>
                  <a:cubicBezTo>
                    <a:pt x="4106471" y="2158346"/>
                    <a:pt x="4105164" y="2161503"/>
                    <a:pt x="4102836" y="2163831"/>
                  </a:cubicBezTo>
                  <a:cubicBezTo>
                    <a:pt x="4100507" y="2166159"/>
                    <a:pt x="4097350" y="2167467"/>
                    <a:pt x="4094058" y="2167467"/>
                  </a:cubicBezTo>
                  <a:lnTo>
                    <a:pt x="12413" y="2167467"/>
                  </a:lnTo>
                  <a:cubicBezTo>
                    <a:pt x="9121" y="2167467"/>
                    <a:pt x="5964" y="2166159"/>
                    <a:pt x="3636" y="2163831"/>
                  </a:cubicBezTo>
                  <a:cubicBezTo>
                    <a:pt x="1308" y="2161503"/>
                    <a:pt x="0" y="2158346"/>
                    <a:pt x="0" y="2155053"/>
                  </a:cubicBezTo>
                  <a:lnTo>
                    <a:pt x="0" y="12413"/>
                  </a:lnTo>
                  <a:cubicBezTo>
                    <a:pt x="0" y="9121"/>
                    <a:pt x="1308" y="5964"/>
                    <a:pt x="3636" y="3636"/>
                  </a:cubicBezTo>
                  <a:cubicBezTo>
                    <a:pt x="5964" y="1308"/>
                    <a:pt x="9121" y="0"/>
                    <a:pt x="12413" y="0"/>
                  </a:cubicBezTo>
                  <a:close/>
                </a:path>
              </a:pathLst>
            </a:custGeom>
            <a:solidFill>
              <a:srgbClr val="FFFFFF">
                <a:alpha val="86667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106471" cy="2186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895600" y="3925509"/>
            <a:ext cx="3643312" cy="4784036"/>
            <a:chOff x="0" y="0"/>
            <a:chExt cx="959556" cy="12599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59556" cy="1259993"/>
            </a:xfrm>
            <a:custGeom>
              <a:avLst/>
              <a:gdLst/>
              <a:ahLst/>
              <a:cxnLst/>
              <a:rect l="l" t="t" r="r" b="b"/>
              <a:pathLst>
                <a:path w="959556" h="1259993">
                  <a:moveTo>
                    <a:pt x="42499" y="0"/>
                  </a:moveTo>
                  <a:lnTo>
                    <a:pt x="917056" y="0"/>
                  </a:lnTo>
                  <a:cubicBezTo>
                    <a:pt x="928328" y="0"/>
                    <a:pt x="939138" y="4478"/>
                    <a:pt x="947108" y="12448"/>
                  </a:cubicBezTo>
                  <a:cubicBezTo>
                    <a:pt x="955078" y="20418"/>
                    <a:pt x="959556" y="31228"/>
                    <a:pt x="959556" y="42499"/>
                  </a:cubicBezTo>
                  <a:lnTo>
                    <a:pt x="959556" y="1217494"/>
                  </a:lnTo>
                  <a:cubicBezTo>
                    <a:pt x="959556" y="1228765"/>
                    <a:pt x="955078" y="1239575"/>
                    <a:pt x="947108" y="1247545"/>
                  </a:cubicBezTo>
                  <a:cubicBezTo>
                    <a:pt x="939138" y="1255515"/>
                    <a:pt x="928328" y="1259993"/>
                    <a:pt x="917056" y="1259993"/>
                  </a:cubicBezTo>
                  <a:lnTo>
                    <a:pt x="42499" y="1259993"/>
                  </a:lnTo>
                  <a:cubicBezTo>
                    <a:pt x="31228" y="1259993"/>
                    <a:pt x="20418" y="1255515"/>
                    <a:pt x="12448" y="1247545"/>
                  </a:cubicBezTo>
                  <a:cubicBezTo>
                    <a:pt x="4478" y="1239575"/>
                    <a:pt x="0" y="1228765"/>
                    <a:pt x="0" y="1217494"/>
                  </a:cubicBezTo>
                  <a:lnTo>
                    <a:pt x="0" y="42499"/>
                  </a:lnTo>
                  <a:cubicBezTo>
                    <a:pt x="0" y="31228"/>
                    <a:pt x="4478" y="20418"/>
                    <a:pt x="12448" y="12448"/>
                  </a:cubicBezTo>
                  <a:cubicBezTo>
                    <a:pt x="20418" y="4478"/>
                    <a:pt x="31228" y="0"/>
                    <a:pt x="42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959556" cy="1279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895600" y="5850470"/>
            <a:ext cx="3643312" cy="253812"/>
            <a:chOff x="0" y="0"/>
            <a:chExt cx="959556" cy="6684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59556" cy="66848"/>
            </a:xfrm>
            <a:custGeom>
              <a:avLst/>
              <a:gdLst/>
              <a:ahLst/>
              <a:cxnLst/>
              <a:rect l="l" t="t" r="r" b="b"/>
              <a:pathLst>
                <a:path w="959556" h="66848">
                  <a:moveTo>
                    <a:pt x="0" y="0"/>
                  </a:moveTo>
                  <a:lnTo>
                    <a:pt x="959556" y="0"/>
                  </a:lnTo>
                  <a:lnTo>
                    <a:pt x="959556" y="66848"/>
                  </a:lnTo>
                  <a:lnTo>
                    <a:pt x="0" y="6684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959556" cy="858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4322469" y="4487100"/>
            <a:ext cx="789574" cy="975879"/>
          </a:xfrm>
          <a:custGeom>
            <a:avLst/>
            <a:gdLst/>
            <a:ahLst/>
            <a:cxnLst/>
            <a:rect l="l" t="t" r="r" b="b"/>
            <a:pathLst>
              <a:path w="789574" h="975879">
                <a:moveTo>
                  <a:pt x="0" y="0"/>
                </a:moveTo>
                <a:lnTo>
                  <a:pt x="789574" y="0"/>
                </a:lnTo>
                <a:lnTo>
                  <a:pt x="789574" y="975878"/>
                </a:lnTo>
                <a:lnTo>
                  <a:pt x="0" y="9758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7468699" y="3940864"/>
            <a:ext cx="3643312" cy="4784036"/>
            <a:chOff x="0" y="0"/>
            <a:chExt cx="959556" cy="125999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59556" cy="1259993"/>
            </a:xfrm>
            <a:custGeom>
              <a:avLst/>
              <a:gdLst/>
              <a:ahLst/>
              <a:cxnLst/>
              <a:rect l="l" t="t" r="r" b="b"/>
              <a:pathLst>
                <a:path w="959556" h="1259993">
                  <a:moveTo>
                    <a:pt x="42499" y="0"/>
                  </a:moveTo>
                  <a:lnTo>
                    <a:pt x="917056" y="0"/>
                  </a:lnTo>
                  <a:cubicBezTo>
                    <a:pt x="928328" y="0"/>
                    <a:pt x="939138" y="4478"/>
                    <a:pt x="947108" y="12448"/>
                  </a:cubicBezTo>
                  <a:cubicBezTo>
                    <a:pt x="955078" y="20418"/>
                    <a:pt x="959556" y="31228"/>
                    <a:pt x="959556" y="42499"/>
                  </a:cubicBezTo>
                  <a:lnTo>
                    <a:pt x="959556" y="1217494"/>
                  </a:lnTo>
                  <a:cubicBezTo>
                    <a:pt x="959556" y="1228765"/>
                    <a:pt x="955078" y="1239575"/>
                    <a:pt x="947108" y="1247545"/>
                  </a:cubicBezTo>
                  <a:cubicBezTo>
                    <a:pt x="939138" y="1255515"/>
                    <a:pt x="928328" y="1259993"/>
                    <a:pt x="917056" y="1259993"/>
                  </a:cubicBezTo>
                  <a:lnTo>
                    <a:pt x="42499" y="1259993"/>
                  </a:lnTo>
                  <a:cubicBezTo>
                    <a:pt x="31228" y="1259993"/>
                    <a:pt x="20418" y="1255515"/>
                    <a:pt x="12448" y="1247545"/>
                  </a:cubicBezTo>
                  <a:cubicBezTo>
                    <a:pt x="4478" y="1239575"/>
                    <a:pt x="0" y="1228765"/>
                    <a:pt x="0" y="1217494"/>
                  </a:cubicBezTo>
                  <a:lnTo>
                    <a:pt x="0" y="42499"/>
                  </a:lnTo>
                  <a:cubicBezTo>
                    <a:pt x="0" y="31228"/>
                    <a:pt x="4478" y="20418"/>
                    <a:pt x="12448" y="12448"/>
                  </a:cubicBezTo>
                  <a:cubicBezTo>
                    <a:pt x="20418" y="4478"/>
                    <a:pt x="31228" y="0"/>
                    <a:pt x="42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959556" cy="1279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032274" y="3925509"/>
            <a:ext cx="3643312" cy="4784036"/>
            <a:chOff x="0" y="0"/>
            <a:chExt cx="959556" cy="12599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59556" cy="1259993"/>
            </a:xfrm>
            <a:custGeom>
              <a:avLst/>
              <a:gdLst/>
              <a:ahLst/>
              <a:cxnLst/>
              <a:rect l="l" t="t" r="r" b="b"/>
              <a:pathLst>
                <a:path w="959556" h="1259993">
                  <a:moveTo>
                    <a:pt x="42499" y="0"/>
                  </a:moveTo>
                  <a:lnTo>
                    <a:pt x="917056" y="0"/>
                  </a:lnTo>
                  <a:cubicBezTo>
                    <a:pt x="928328" y="0"/>
                    <a:pt x="939138" y="4478"/>
                    <a:pt x="947108" y="12448"/>
                  </a:cubicBezTo>
                  <a:cubicBezTo>
                    <a:pt x="955078" y="20418"/>
                    <a:pt x="959556" y="31228"/>
                    <a:pt x="959556" y="42499"/>
                  </a:cubicBezTo>
                  <a:lnTo>
                    <a:pt x="959556" y="1217494"/>
                  </a:lnTo>
                  <a:cubicBezTo>
                    <a:pt x="959556" y="1228765"/>
                    <a:pt x="955078" y="1239575"/>
                    <a:pt x="947108" y="1247545"/>
                  </a:cubicBezTo>
                  <a:cubicBezTo>
                    <a:pt x="939138" y="1255515"/>
                    <a:pt x="928328" y="1259993"/>
                    <a:pt x="917056" y="1259993"/>
                  </a:cubicBezTo>
                  <a:lnTo>
                    <a:pt x="42499" y="1259993"/>
                  </a:lnTo>
                  <a:cubicBezTo>
                    <a:pt x="31228" y="1259993"/>
                    <a:pt x="20418" y="1255515"/>
                    <a:pt x="12448" y="1247545"/>
                  </a:cubicBezTo>
                  <a:cubicBezTo>
                    <a:pt x="4478" y="1239575"/>
                    <a:pt x="0" y="1228765"/>
                    <a:pt x="0" y="1217494"/>
                  </a:cubicBezTo>
                  <a:lnTo>
                    <a:pt x="0" y="42499"/>
                  </a:lnTo>
                  <a:cubicBezTo>
                    <a:pt x="0" y="31228"/>
                    <a:pt x="4478" y="20418"/>
                    <a:pt x="12448" y="12448"/>
                  </a:cubicBezTo>
                  <a:cubicBezTo>
                    <a:pt x="20418" y="4478"/>
                    <a:pt x="31228" y="0"/>
                    <a:pt x="42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959556" cy="1279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57311" y="1711836"/>
            <a:ext cx="15591759" cy="15632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329" b="1" spc="50" dirty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CRITÈRES DE PARTICIPATION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3829" spc="30" dirty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PARTICIPATION CRITERIA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914650" y="6392697"/>
            <a:ext cx="3496775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6"/>
              </a:lnSpc>
            </a:pPr>
            <a:r>
              <a:rPr lang="en-US" sz="1910" b="1" spc="187" dirty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Moins de 5 </a:t>
            </a:r>
            <a:r>
              <a:rPr lang="en-US" sz="1910" b="1" spc="187" dirty="0" err="1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ans</a:t>
            </a:r>
            <a:r>
              <a:rPr lang="en-US" sz="1910" b="1" spc="187" dirty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 </a:t>
            </a:r>
            <a:r>
              <a:rPr lang="en-US" sz="1910" b="1" spc="187" dirty="0" err="1" smtClean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d'existence</a:t>
            </a:r>
            <a:endParaRPr lang="en-US" sz="1910" b="1" spc="187" dirty="0">
              <a:solidFill>
                <a:srgbClr val="231F20"/>
              </a:solidFill>
              <a:latin typeface="Montserrat Light" panose="020B0604020202020204" charset="0"/>
              <a:cs typeface="Arial" panose="020B0604020202020204" pitchFamily="34" charset="0"/>
            </a:endParaRPr>
          </a:p>
          <a:p>
            <a:pPr algn="ctr">
              <a:lnSpc>
                <a:spcPts val="2636"/>
              </a:lnSpc>
            </a:pPr>
            <a:r>
              <a:rPr lang="en-US" sz="1910" b="1" spc="187" dirty="0" smtClean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(2022 – 2026) </a:t>
            </a:r>
            <a:endParaRPr lang="en-US" sz="1910" b="1" spc="187" dirty="0">
              <a:solidFill>
                <a:srgbClr val="231F20"/>
              </a:solidFill>
              <a:latin typeface="Montserrat Light" panose="020B0604020202020204" charset="0"/>
              <a:cs typeface="Arial" panose="020B0604020202020204" pitchFamily="34" charset="0"/>
            </a:endParaRPr>
          </a:p>
          <a:p>
            <a:pPr algn="ctr">
              <a:lnSpc>
                <a:spcPts val="2636"/>
              </a:lnSpc>
            </a:pPr>
            <a:endParaRPr lang="en-US" sz="1910" spc="187" dirty="0">
              <a:solidFill>
                <a:srgbClr val="231F20"/>
              </a:solidFill>
              <a:latin typeface="Montserrat Light" panose="020B0604020202020204" charset="0"/>
              <a:cs typeface="Arial" panose="020B0604020202020204" pitchFamily="34" charset="0"/>
            </a:endParaRPr>
          </a:p>
          <a:p>
            <a:pPr algn="ctr">
              <a:lnSpc>
                <a:spcPts val="2636"/>
              </a:lnSpc>
            </a:pPr>
            <a:r>
              <a:rPr lang="en-US" sz="1910" spc="187" dirty="0" smtClean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Less </a:t>
            </a:r>
            <a:r>
              <a:rPr lang="en-US" sz="1910" spc="187" dirty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than 5 years</a:t>
            </a:r>
          </a:p>
          <a:p>
            <a:pPr marL="0" lvl="0" indent="0" algn="ctr">
              <a:lnSpc>
                <a:spcPts val="2636"/>
              </a:lnSpc>
              <a:spcBef>
                <a:spcPct val="0"/>
              </a:spcBef>
            </a:pPr>
            <a:r>
              <a:rPr lang="en-US" sz="1910" spc="187" dirty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(</a:t>
            </a:r>
            <a:r>
              <a:rPr lang="en-US" sz="1910" spc="187" dirty="0" smtClean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2022 </a:t>
            </a:r>
            <a:r>
              <a:rPr lang="en-US" sz="1910" spc="187" dirty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- </a:t>
            </a:r>
            <a:r>
              <a:rPr lang="en-US" sz="1910" spc="187" dirty="0" smtClean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2026)</a:t>
            </a:r>
            <a:endParaRPr lang="en-US" sz="1910" spc="187" dirty="0">
              <a:solidFill>
                <a:srgbClr val="231F20"/>
              </a:solidFill>
              <a:latin typeface="Montserrat Light" panose="020B0604020202020204" charset="0"/>
              <a:cs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540923" y="6485626"/>
            <a:ext cx="3571089" cy="631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36"/>
              </a:lnSpc>
              <a:spcBef>
                <a:spcPct val="0"/>
              </a:spcBef>
            </a:pPr>
            <a:r>
              <a:rPr lang="en-US" sz="1910" b="1" spc="187" dirty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Prototypes / </a:t>
            </a:r>
            <a:r>
              <a:rPr lang="en-US" sz="1910" b="1" spc="187" dirty="0" err="1" smtClean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Maquettes</a:t>
            </a:r>
            <a:endParaRPr lang="en-US" sz="1910" b="1" spc="187" dirty="0" smtClean="0">
              <a:solidFill>
                <a:srgbClr val="231F20"/>
              </a:solidFill>
              <a:latin typeface="Montserrat Light" panose="020B060402020202020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ts val="2636"/>
              </a:lnSpc>
              <a:spcBef>
                <a:spcPct val="0"/>
              </a:spcBef>
            </a:pPr>
            <a:r>
              <a:rPr lang="en-US" sz="1910" b="1" spc="187" dirty="0" smtClean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à </a:t>
            </a:r>
            <a:r>
              <a:rPr lang="en-US" sz="1910" b="1" spc="187" dirty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présenter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140712" y="6533596"/>
            <a:ext cx="3502529" cy="631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36"/>
              </a:lnSpc>
              <a:spcBef>
                <a:spcPct val="0"/>
              </a:spcBef>
            </a:pPr>
            <a:r>
              <a:rPr lang="en-US" sz="1910" b="1" spc="187" dirty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Projet applicable à l'échelle industrielle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546786" y="7528148"/>
            <a:ext cx="3447930" cy="631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36"/>
              </a:lnSpc>
            </a:pPr>
            <a:r>
              <a:rPr lang="en-US" sz="1910" spc="187" dirty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Prototypes / Models</a:t>
            </a:r>
          </a:p>
          <a:p>
            <a:pPr marL="0" lvl="0" indent="0" algn="ctr">
              <a:lnSpc>
                <a:spcPts val="2636"/>
              </a:lnSpc>
              <a:spcBef>
                <a:spcPct val="0"/>
              </a:spcBef>
            </a:pPr>
            <a:r>
              <a:rPr lang="en-US" sz="1910" spc="187" dirty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 to present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067995" y="7411364"/>
            <a:ext cx="3621879" cy="964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36"/>
              </a:lnSpc>
            </a:pPr>
            <a:r>
              <a:rPr lang="en-US" sz="1910" spc="187" dirty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Project for </a:t>
            </a:r>
          </a:p>
          <a:p>
            <a:pPr marL="0" lvl="0" indent="0" algn="ctr">
              <a:lnSpc>
                <a:spcPts val="2636"/>
              </a:lnSpc>
              <a:spcBef>
                <a:spcPct val="0"/>
              </a:spcBef>
            </a:pPr>
            <a:r>
              <a:rPr lang="en-US" sz="1910" spc="187" dirty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industrial-scale application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7468699" y="5850470"/>
            <a:ext cx="3643312" cy="253812"/>
            <a:chOff x="0" y="0"/>
            <a:chExt cx="959556" cy="6684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959556" cy="66848"/>
            </a:xfrm>
            <a:custGeom>
              <a:avLst/>
              <a:gdLst/>
              <a:ahLst/>
              <a:cxnLst/>
              <a:rect l="l" t="t" r="r" b="b"/>
              <a:pathLst>
                <a:path w="959556" h="66848">
                  <a:moveTo>
                    <a:pt x="0" y="0"/>
                  </a:moveTo>
                  <a:lnTo>
                    <a:pt x="959556" y="0"/>
                  </a:lnTo>
                  <a:lnTo>
                    <a:pt x="959556" y="66848"/>
                  </a:lnTo>
                  <a:lnTo>
                    <a:pt x="0" y="6684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19050"/>
              <a:ext cx="959556" cy="858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045462" y="5835115"/>
            <a:ext cx="3643312" cy="253812"/>
            <a:chOff x="0" y="0"/>
            <a:chExt cx="959556" cy="66848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959556" cy="66848"/>
            </a:xfrm>
            <a:custGeom>
              <a:avLst/>
              <a:gdLst/>
              <a:ahLst/>
              <a:cxnLst/>
              <a:rect l="l" t="t" r="r" b="b"/>
              <a:pathLst>
                <a:path w="959556" h="66848">
                  <a:moveTo>
                    <a:pt x="0" y="0"/>
                  </a:moveTo>
                  <a:lnTo>
                    <a:pt x="959556" y="0"/>
                  </a:lnTo>
                  <a:lnTo>
                    <a:pt x="959556" y="66848"/>
                  </a:lnTo>
                  <a:lnTo>
                    <a:pt x="0" y="6684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19050"/>
              <a:ext cx="959556" cy="858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" name="Imag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1743" y="4377584"/>
            <a:ext cx="1733770" cy="1040262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271" y="4177411"/>
            <a:ext cx="1620959" cy="1620959"/>
          </a:xfrm>
          <a:prstGeom prst="rect">
            <a:avLst/>
          </a:prstGeom>
        </p:spPr>
      </p:pic>
      <p:sp>
        <p:nvSpPr>
          <p:cNvPr id="37" name="Freeform 7"/>
          <p:cNvSpPr/>
          <p:nvPr/>
        </p:nvSpPr>
        <p:spPr>
          <a:xfrm>
            <a:off x="15957502" y="38100"/>
            <a:ext cx="2193453" cy="912671"/>
          </a:xfrm>
          <a:custGeom>
            <a:avLst/>
            <a:gdLst/>
            <a:ahLst/>
            <a:cxnLst/>
            <a:rect l="l" t="t" r="r" b="b"/>
            <a:pathLst>
              <a:path w="5990194" h="2492452">
                <a:moveTo>
                  <a:pt x="0" y="0"/>
                </a:moveTo>
                <a:lnTo>
                  <a:pt x="5990194" y="0"/>
                </a:lnTo>
                <a:lnTo>
                  <a:pt x="5990194" y="2492453"/>
                </a:lnTo>
                <a:lnTo>
                  <a:pt x="0" y="249245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43" name="Imag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3184" y="7402346"/>
            <a:ext cx="1919191" cy="1919191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2273" y="9039783"/>
            <a:ext cx="1604439" cy="1604439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-513901"/>
            <a:ext cx="2133600" cy="2133600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347" y="1330475"/>
            <a:ext cx="1533917" cy="1533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élogramme 7"/>
          <p:cNvSpPr/>
          <p:nvPr/>
        </p:nvSpPr>
        <p:spPr>
          <a:xfrm>
            <a:off x="-2786352" y="947628"/>
            <a:ext cx="12752521" cy="2184359"/>
          </a:xfrm>
          <a:prstGeom prst="parallelogram">
            <a:avLst>
              <a:gd name="adj" fmla="val 90830"/>
            </a:avLst>
          </a:prstGeom>
          <a:solidFill>
            <a:srgbClr val="0F5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 5"/>
          <p:cNvGrpSpPr/>
          <p:nvPr/>
        </p:nvGrpSpPr>
        <p:grpSpPr>
          <a:xfrm>
            <a:off x="1188042" y="4482575"/>
            <a:ext cx="750005" cy="889525"/>
            <a:chOff x="0" y="-4812"/>
            <a:chExt cx="197532" cy="234278"/>
          </a:xfrm>
        </p:grpSpPr>
        <p:sp>
          <p:nvSpPr>
            <p:cNvPr id="6" name="Freeform 6"/>
            <p:cNvSpPr/>
            <p:nvPr/>
          </p:nvSpPr>
          <p:spPr>
            <a:xfrm>
              <a:off x="0" y="-3297"/>
              <a:ext cx="193883" cy="167603"/>
            </a:xfrm>
            <a:custGeom>
              <a:avLst/>
              <a:gdLst/>
              <a:ahLst/>
              <a:cxnLst/>
              <a:rect l="l" t="t" r="r" b="b"/>
              <a:pathLst>
                <a:path w="193883" h="167603">
                  <a:moveTo>
                    <a:pt x="83802" y="0"/>
                  </a:moveTo>
                  <a:lnTo>
                    <a:pt x="110081" y="0"/>
                  </a:lnTo>
                  <a:cubicBezTo>
                    <a:pt x="156364" y="0"/>
                    <a:pt x="193883" y="37519"/>
                    <a:pt x="193883" y="83802"/>
                  </a:cubicBezTo>
                  <a:lnTo>
                    <a:pt x="193883" y="83802"/>
                  </a:lnTo>
                  <a:cubicBezTo>
                    <a:pt x="193883" y="130084"/>
                    <a:pt x="156364" y="167603"/>
                    <a:pt x="110081" y="167603"/>
                  </a:cubicBezTo>
                  <a:lnTo>
                    <a:pt x="83802" y="167603"/>
                  </a:lnTo>
                  <a:cubicBezTo>
                    <a:pt x="37519" y="167603"/>
                    <a:pt x="0" y="130084"/>
                    <a:pt x="0" y="83802"/>
                  </a:cubicBezTo>
                  <a:lnTo>
                    <a:pt x="0" y="83802"/>
                  </a:lnTo>
                  <a:cubicBezTo>
                    <a:pt x="0" y="37519"/>
                    <a:pt x="37519" y="0"/>
                    <a:pt x="83802" y="0"/>
                  </a:cubicBezTo>
                  <a:close/>
                </a:path>
              </a:pathLst>
            </a:custGeom>
            <a:solidFill>
              <a:srgbClr val="0F5F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sp>
        <p:sp>
          <p:nvSpPr>
            <p:cNvPr id="7" name="TextBox 7"/>
            <p:cNvSpPr txBox="1"/>
            <p:nvPr/>
          </p:nvSpPr>
          <p:spPr>
            <a:xfrm>
              <a:off x="3649" y="-4812"/>
              <a:ext cx="193883" cy="23427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b="1" spc="29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2981" b="1" spc="2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362201" y="4442878"/>
            <a:ext cx="6629399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2774"/>
              </a:lnSpc>
              <a:spcBef>
                <a:spcPct val="0"/>
              </a:spcBef>
            </a:pPr>
            <a:r>
              <a:rPr lang="en-US" dirty="0">
                <a:latin typeface="Montserrat Classic Bold" panose="020B0604020202020204" charset="0"/>
              </a:rPr>
              <a:t>Envoi des dossiers aux membres du Jury qui feront une sélection des dossiers nominés en lice, pour le </a:t>
            </a:r>
            <a:r>
              <a:rPr lang="en-US" dirty="0" smtClean="0">
                <a:latin typeface="Montserrat Classic Bold" panose="020B0604020202020204" charset="0"/>
              </a:rPr>
              <a:t>Prix – 31/03/2026</a:t>
            </a:r>
            <a:endParaRPr lang="en-US" dirty="0">
              <a:latin typeface="Montserrat Classic Bold" panose="020B0604020202020204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569972" y="1297553"/>
            <a:ext cx="9308329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48"/>
              </a:lnSpc>
            </a:pPr>
            <a:r>
              <a:rPr lang="en-US" sz="6329" b="1" spc="50" dirty="0">
                <a:solidFill>
                  <a:schemeClr val="bg1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DÉROULEMENT</a:t>
            </a:r>
          </a:p>
          <a:p>
            <a:pPr marL="0" lvl="0" indent="0">
              <a:lnSpc>
                <a:spcPts val="6548"/>
              </a:lnSpc>
              <a:spcBef>
                <a:spcPct val="0"/>
              </a:spcBef>
            </a:pPr>
            <a:r>
              <a:rPr lang="en-US" sz="3829" cap="all" spc="30" dirty="0">
                <a:solidFill>
                  <a:schemeClr val="bg1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PROCESS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362199" y="5824066"/>
            <a:ext cx="760397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774"/>
              </a:lnSpc>
              <a:spcBef>
                <a:spcPct val="0"/>
              </a:spcBef>
            </a:pPr>
            <a:r>
              <a:rPr lang="en-US" dirty="0">
                <a:latin typeface="Montserrat Classic Bold" panose="020B0604020202020204" charset="0"/>
              </a:rPr>
              <a:t>Toutes les start-ups seront informées par email de </a:t>
            </a:r>
            <a:r>
              <a:rPr lang="en-US" dirty="0" err="1">
                <a:latin typeface="Montserrat Classic Bold" panose="020B0604020202020204" charset="0"/>
              </a:rPr>
              <a:t>leur</a:t>
            </a:r>
            <a:r>
              <a:rPr lang="en-US" dirty="0">
                <a:latin typeface="Montserrat Classic Bold" panose="020B0604020202020204" charset="0"/>
              </a:rPr>
              <a:t> </a:t>
            </a:r>
            <a:r>
              <a:rPr lang="en-US" dirty="0" smtClean="0">
                <a:latin typeface="Montserrat Classic Bold" panose="020B0604020202020204" charset="0"/>
              </a:rPr>
              <a:t>situation, fin avril 2026</a:t>
            </a:r>
            <a:endParaRPr lang="en-US" dirty="0">
              <a:latin typeface="Montserrat Classic Bold" panose="020B0604020202020204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2362199" y="6961882"/>
            <a:ext cx="6984207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74"/>
              </a:lnSpc>
              <a:spcBef>
                <a:spcPct val="0"/>
              </a:spcBef>
            </a:pPr>
            <a:r>
              <a:rPr lang="en-US" dirty="0">
                <a:latin typeface="Montserrat Classic Bold" panose="020B0604020202020204" charset="0"/>
              </a:rPr>
              <a:t>Les start-ups nominées seront conviées le </a:t>
            </a:r>
            <a:r>
              <a:rPr lang="en-US" dirty="0" err="1">
                <a:latin typeface="Montserrat Classic Bold" panose="020B0604020202020204" charset="0"/>
              </a:rPr>
              <a:t>jeudi</a:t>
            </a:r>
            <a:r>
              <a:rPr lang="en-US" dirty="0">
                <a:latin typeface="Montserrat Classic Bold" panose="020B0604020202020204" charset="0"/>
              </a:rPr>
              <a:t> </a:t>
            </a:r>
            <a:r>
              <a:rPr lang="en-US" dirty="0" smtClean="0">
                <a:latin typeface="Montserrat Classic Bold" panose="020B0604020202020204" charset="0"/>
              </a:rPr>
              <a:t>04 juin à </a:t>
            </a:r>
            <a:r>
              <a:rPr lang="en-US" dirty="0" smtClean="0">
                <a:latin typeface="Montserrat Classic Bold" panose="020B0604020202020204" charset="0"/>
              </a:rPr>
              <a:t>11h en salle de réunion, </a:t>
            </a:r>
            <a:r>
              <a:rPr lang="en-US" dirty="0">
                <a:latin typeface="Montserrat Classic Bold" panose="020B0604020202020204" charset="0"/>
              </a:rPr>
              <a:t>sur le salon FIP, pour rencontrer le Jury </a:t>
            </a:r>
            <a:r>
              <a:rPr lang="en-US" dirty="0" smtClean="0">
                <a:latin typeface="Montserrat Classic Bold" panose="020B0604020202020204" charset="0"/>
              </a:rPr>
              <a:t>pour </a:t>
            </a:r>
            <a:r>
              <a:rPr lang="en-US" dirty="0">
                <a:latin typeface="Montserrat Classic Bold" panose="020B0604020202020204" charset="0"/>
              </a:rPr>
              <a:t>un dernier échange </a:t>
            </a:r>
            <a:r>
              <a:rPr lang="en-US" dirty="0" smtClean="0">
                <a:latin typeface="Montserrat Classic Bold" panose="020B0604020202020204" charset="0"/>
              </a:rPr>
              <a:t>privilégié</a:t>
            </a:r>
            <a:r>
              <a:rPr lang="en-US" dirty="0">
                <a:latin typeface="Montserrat Classic Bold" panose="020B0604020202020204" charset="0"/>
              </a:rPr>
              <a:t>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377621" y="4442472"/>
            <a:ext cx="739455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774"/>
              </a:lnSpc>
            </a:pPr>
            <a:r>
              <a:rPr lang="en-US" dirty="0">
                <a:latin typeface="Montserrat Light" panose="020B0604020202020204" charset="0"/>
              </a:rPr>
              <a:t>Applications are sent to the members of the Jury, who will make a selection of </a:t>
            </a:r>
            <a:r>
              <a:rPr lang="en-US" dirty="0" smtClean="0">
                <a:latin typeface="Montserrat Light" panose="020B0604020202020204" charset="0"/>
              </a:rPr>
              <a:t>the nominated </a:t>
            </a:r>
            <a:r>
              <a:rPr lang="en-US" dirty="0">
                <a:latin typeface="Montserrat Light" panose="020B0604020202020204" charset="0"/>
              </a:rPr>
              <a:t>projects for the </a:t>
            </a:r>
            <a:r>
              <a:rPr lang="en-US" dirty="0" smtClean="0">
                <a:latin typeface="Montserrat Light" panose="020B0604020202020204" charset="0"/>
              </a:rPr>
              <a:t>2026 Award.</a:t>
            </a:r>
            <a:endParaRPr lang="en-US" dirty="0">
              <a:latin typeface="Montserrat Light" panose="020B0604020202020204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0376466" y="5824511"/>
            <a:ext cx="634685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74"/>
              </a:lnSpc>
              <a:spcBef>
                <a:spcPct val="0"/>
              </a:spcBef>
            </a:pPr>
            <a:r>
              <a:rPr lang="en-US" dirty="0">
                <a:latin typeface="Montserrat Light" panose="020B0604020202020204" charset="0"/>
              </a:rPr>
              <a:t>All start-ups will be informed of their situation by </a:t>
            </a:r>
            <a:r>
              <a:rPr lang="en-US" dirty="0" smtClean="0">
                <a:latin typeface="Montserrat Light" panose="020B0604020202020204" charset="0"/>
              </a:rPr>
              <a:t>email.</a:t>
            </a:r>
            <a:endParaRPr lang="en-US" dirty="0">
              <a:latin typeface="Montserrat Light" panose="020B0604020202020204" charset="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2362199" y="8607094"/>
            <a:ext cx="6984207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4"/>
              </a:lnSpc>
            </a:pPr>
            <a:r>
              <a:rPr lang="en-US" dirty="0">
                <a:latin typeface="Montserrat Classic Bold" panose="020B0604020202020204" charset="0"/>
              </a:rPr>
              <a:t>Le </a:t>
            </a:r>
            <a:r>
              <a:rPr lang="en-US" dirty="0" smtClean="0">
                <a:latin typeface="Montserrat Classic Bold" panose="020B0604020202020204" charset="0"/>
              </a:rPr>
              <a:t>04 </a:t>
            </a:r>
            <a:r>
              <a:rPr lang="en-US" dirty="0">
                <a:latin typeface="Montserrat Classic Bold" panose="020B0604020202020204" charset="0"/>
              </a:rPr>
              <a:t>juin à </a:t>
            </a:r>
            <a:r>
              <a:rPr lang="en-US" dirty="0" smtClean="0">
                <a:latin typeface="Montserrat Classic Bold" panose="020B0604020202020204" charset="0"/>
              </a:rPr>
              <a:t>16h, </a:t>
            </a:r>
            <a:r>
              <a:rPr lang="en-US" dirty="0">
                <a:latin typeface="Montserrat Classic Bold" panose="020B0604020202020204" charset="0"/>
              </a:rPr>
              <a:t>en salle de conférences, les start-ups en lice pour le </a:t>
            </a:r>
            <a:r>
              <a:rPr lang="en-US" dirty="0" smtClean="0">
                <a:latin typeface="Montserrat Classic Bold" panose="020B0604020202020204" charset="0"/>
              </a:rPr>
              <a:t>prix, présenteront </a:t>
            </a:r>
            <a:r>
              <a:rPr lang="en-US" dirty="0">
                <a:latin typeface="Montserrat Classic Bold" panose="020B0604020202020204" charset="0"/>
              </a:rPr>
              <a:t>leur projet devant le public et les membres du </a:t>
            </a:r>
            <a:r>
              <a:rPr lang="en-US" dirty="0" smtClean="0">
                <a:latin typeface="Montserrat Classic Bold" panose="020B0604020202020204" charset="0"/>
              </a:rPr>
              <a:t>Jury. S'ensuivra </a:t>
            </a:r>
            <a:r>
              <a:rPr lang="en-US" dirty="0">
                <a:latin typeface="Montserrat Classic Bold" panose="020B0604020202020204" charset="0"/>
              </a:rPr>
              <a:t>la remise des Prix.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376466" y="6961882"/>
            <a:ext cx="7336272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2774"/>
              </a:lnSpc>
              <a:spcBef>
                <a:spcPct val="0"/>
              </a:spcBef>
            </a:pPr>
            <a:r>
              <a:rPr lang="en-US" dirty="0">
                <a:latin typeface="Montserrat Light" panose="020B0604020202020204" charset="0"/>
              </a:rPr>
              <a:t>The nominated start-ups will be invited to the FIP show on Thursday </a:t>
            </a:r>
            <a:r>
              <a:rPr lang="en-US" dirty="0" smtClean="0">
                <a:latin typeface="Montserrat Light" panose="020B0604020202020204" charset="0"/>
              </a:rPr>
              <a:t>04 June at 11;00 AM, </a:t>
            </a:r>
            <a:r>
              <a:rPr lang="en-US" dirty="0">
                <a:latin typeface="Montserrat Light" panose="020B0604020202020204" charset="0"/>
              </a:rPr>
              <a:t>to meet the Jury in the meeting room for a final, privileged </a:t>
            </a:r>
            <a:r>
              <a:rPr lang="en-US" dirty="0" smtClean="0">
                <a:latin typeface="Montserrat Light" panose="020B0604020202020204" charset="0"/>
              </a:rPr>
              <a:t>exchange.</a:t>
            </a:r>
            <a:endParaRPr lang="en-US" dirty="0">
              <a:latin typeface="Montserrat Light" panose="020B0604020202020204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0376466" y="8597375"/>
            <a:ext cx="7336273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774"/>
              </a:lnSpc>
            </a:pPr>
            <a:r>
              <a:rPr lang="en-US" dirty="0">
                <a:latin typeface="Montserrat Light" panose="020B0604020202020204" charset="0"/>
              </a:rPr>
              <a:t>On </a:t>
            </a:r>
            <a:r>
              <a:rPr lang="en-US" dirty="0" smtClean="0">
                <a:latin typeface="Montserrat Light" panose="020B0604020202020204" charset="0"/>
              </a:rPr>
              <a:t>04 </a:t>
            </a:r>
            <a:r>
              <a:rPr lang="en-US" dirty="0">
                <a:latin typeface="Montserrat Light" panose="020B0604020202020204" charset="0"/>
              </a:rPr>
              <a:t>June at </a:t>
            </a:r>
            <a:r>
              <a:rPr lang="en-US" dirty="0" smtClean="0">
                <a:latin typeface="Montserrat Light" panose="020B0604020202020204" charset="0"/>
              </a:rPr>
              <a:t>04:00 PM, </a:t>
            </a:r>
            <a:r>
              <a:rPr lang="en-US" dirty="0">
                <a:latin typeface="Montserrat Light" panose="020B0604020202020204" charset="0"/>
              </a:rPr>
              <a:t>in the conference room, the start-ups competing for the prize, will present their projects to the public and members of the Jury</a:t>
            </a:r>
            <a:r>
              <a:rPr lang="en-US" dirty="0" smtClean="0">
                <a:latin typeface="Montserrat Light" panose="020B0604020202020204" charset="0"/>
              </a:rPr>
              <a:t>. The </a:t>
            </a:r>
            <a:r>
              <a:rPr lang="en-US" dirty="0">
                <a:latin typeface="Montserrat Light" panose="020B0604020202020204" charset="0"/>
              </a:rPr>
              <a:t>awards ceremony will then take place.</a:t>
            </a:r>
          </a:p>
        </p:txBody>
      </p:sp>
      <p:grpSp>
        <p:nvGrpSpPr>
          <p:cNvPr id="37" name="Group 12"/>
          <p:cNvGrpSpPr>
            <a:grpSpLocks noChangeAspect="1"/>
          </p:cNvGrpSpPr>
          <p:nvPr/>
        </p:nvGrpSpPr>
        <p:grpSpPr>
          <a:xfrm>
            <a:off x="4893196" y="3532358"/>
            <a:ext cx="468144" cy="468142"/>
            <a:chOff x="0" y="0"/>
            <a:chExt cx="6350000" cy="6349975"/>
          </a:xfrm>
        </p:grpSpPr>
        <p:sp>
          <p:nvSpPr>
            <p:cNvPr id="38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</p:sp>
      </p:grpSp>
      <p:grpSp>
        <p:nvGrpSpPr>
          <p:cNvPr id="39" name="Group 10"/>
          <p:cNvGrpSpPr>
            <a:grpSpLocks noChangeAspect="1"/>
          </p:cNvGrpSpPr>
          <p:nvPr/>
        </p:nvGrpSpPr>
        <p:grpSpPr>
          <a:xfrm>
            <a:off x="13536186" y="3517074"/>
            <a:ext cx="483428" cy="483426"/>
            <a:chOff x="0" y="0"/>
            <a:chExt cx="6350000" cy="6349975"/>
          </a:xfrm>
        </p:grpSpPr>
        <p:sp>
          <p:nvSpPr>
            <p:cNvPr id="40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49999" r="-49999"/>
              </a:stretch>
            </a:blipFill>
          </p:spPr>
        </p:sp>
      </p:grpSp>
      <p:grpSp>
        <p:nvGrpSpPr>
          <p:cNvPr id="41" name="Group 5"/>
          <p:cNvGrpSpPr/>
          <p:nvPr/>
        </p:nvGrpSpPr>
        <p:grpSpPr>
          <a:xfrm>
            <a:off x="1201897" y="5701775"/>
            <a:ext cx="750005" cy="889525"/>
            <a:chOff x="0" y="-4812"/>
            <a:chExt cx="197532" cy="234278"/>
          </a:xfrm>
        </p:grpSpPr>
        <p:sp>
          <p:nvSpPr>
            <p:cNvPr id="42" name="Freeform 6"/>
            <p:cNvSpPr/>
            <p:nvPr/>
          </p:nvSpPr>
          <p:spPr>
            <a:xfrm>
              <a:off x="0" y="-3297"/>
              <a:ext cx="193883" cy="167603"/>
            </a:xfrm>
            <a:custGeom>
              <a:avLst/>
              <a:gdLst/>
              <a:ahLst/>
              <a:cxnLst/>
              <a:rect l="l" t="t" r="r" b="b"/>
              <a:pathLst>
                <a:path w="193883" h="167603">
                  <a:moveTo>
                    <a:pt x="83802" y="0"/>
                  </a:moveTo>
                  <a:lnTo>
                    <a:pt x="110081" y="0"/>
                  </a:lnTo>
                  <a:cubicBezTo>
                    <a:pt x="156364" y="0"/>
                    <a:pt x="193883" y="37519"/>
                    <a:pt x="193883" y="83802"/>
                  </a:cubicBezTo>
                  <a:lnTo>
                    <a:pt x="193883" y="83802"/>
                  </a:lnTo>
                  <a:cubicBezTo>
                    <a:pt x="193883" y="130084"/>
                    <a:pt x="156364" y="167603"/>
                    <a:pt x="110081" y="167603"/>
                  </a:cubicBezTo>
                  <a:lnTo>
                    <a:pt x="83802" y="167603"/>
                  </a:lnTo>
                  <a:cubicBezTo>
                    <a:pt x="37519" y="167603"/>
                    <a:pt x="0" y="130084"/>
                    <a:pt x="0" y="83802"/>
                  </a:cubicBezTo>
                  <a:lnTo>
                    <a:pt x="0" y="83802"/>
                  </a:lnTo>
                  <a:cubicBezTo>
                    <a:pt x="0" y="37519"/>
                    <a:pt x="37519" y="0"/>
                    <a:pt x="83802" y="0"/>
                  </a:cubicBezTo>
                  <a:close/>
                </a:path>
              </a:pathLst>
            </a:custGeom>
            <a:solidFill>
              <a:srgbClr val="0F5F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sp>
        <p:sp>
          <p:nvSpPr>
            <p:cNvPr id="43" name="TextBox 7"/>
            <p:cNvSpPr txBox="1"/>
            <p:nvPr/>
          </p:nvSpPr>
          <p:spPr>
            <a:xfrm>
              <a:off x="3649" y="-4812"/>
              <a:ext cx="193883" cy="23427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b="1" spc="29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2981" b="1" spc="2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5"/>
          <p:cNvGrpSpPr/>
          <p:nvPr/>
        </p:nvGrpSpPr>
        <p:grpSpPr>
          <a:xfrm>
            <a:off x="1201897" y="6961882"/>
            <a:ext cx="750005" cy="889525"/>
            <a:chOff x="0" y="-4812"/>
            <a:chExt cx="197532" cy="234278"/>
          </a:xfrm>
        </p:grpSpPr>
        <p:sp>
          <p:nvSpPr>
            <p:cNvPr id="45" name="Freeform 6"/>
            <p:cNvSpPr/>
            <p:nvPr/>
          </p:nvSpPr>
          <p:spPr>
            <a:xfrm>
              <a:off x="0" y="-3297"/>
              <a:ext cx="193883" cy="167603"/>
            </a:xfrm>
            <a:custGeom>
              <a:avLst/>
              <a:gdLst/>
              <a:ahLst/>
              <a:cxnLst/>
              <a:rect l="l" t="t" r="r" b="b"/>
              <a:pathLst>
                <a:path w="193883" h="167603">
                  <a:moveTo>
                    <a:pt x="83802" y="0"/>
                  </a:moveTo>
                  <a:lnTo>
                    <a:pt x="110081" y="0"/>
                  </a:lnTo>
                  <a:cubicBezTo>
                    <a:pt x="156364" y="0"/>
                    <a:pt x="193883" y="37519"/>
                    <a:pt x="193883" y="83802"/>
                  </a:cubicBezTo>
                  <a:lnTo>
                    <a:pt x="193883" y="83802"/>
                  </a:lnTo>
                  <a:cubicBezTo>
                    <a:pt x="193883" y="130084"/>
                    <a:pt x="156364" y="167603"/>
                    <a:pt x="110081" y="167603"/>
                  </a:cubicBezTo>
                  <a:lnTo>
                    <a:pt x="83802" y="167603"/>
                  </a:lnTo>
                  <a:cubicBezTo>
                    <a:pt x="37519" y="167603"/>
                    <a:pt x="0" y="130084"/>
                    <a:pt x="0" y="83802"/>
                  </a:cubicBezTo>
                  <a:lnTo>
                    <a:pt x="0" y="83802"/>
                  </a:lnTo>
                  <a:cubicBezTo>
                    <a:pt x="0" y="37519"/>
                    <a:pt x="37519" y="0"/>
                    <a:pt x="83802" y="0"/>
                  </a:cubicBezTo>
                  <a:close/>
                </a:path>
              </a:pathLst>
            </a:custGeom>
            <a:solidFill>
              <a:srgbClr val="0F5F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sp>
        <p:sp>
          <p:nvSpPr>
            <p:cNvPr id="46" name="TextBox 7"/>
            <p:cNvSpPr txBox="1"/>
            <p:nvPr/>
          </p:nvSpPr>
          <p:spPr>
            <a:xfrm>
              <a:off x="3649" y="-4812"/>
              <a:ext cx="193883" cy="23427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b="1" spc="29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n-US" sz="2981" b="1" spc="2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5"/>
          <p:cNvGrpSpPr/>
          <p:nvPr/>
        </p:nvGrpSpPr>
        <p:grpSpPr>
          <a:xfrm>
            <a:off x="1226142" y="8597375"/>
            <a:ext cx="750005" cy="889525"/>
            <a:chOff x="0" y="-4812"/>
            <a:chExt cx="197532" cy="234278"/>
          </a:xfrm>
        </p:grpSpPr>
        <p:sp>
          <p:nvSpPr>
            <p:cNvPr id="48" name="Freeform 6"/>
            <p:cNvSpPr/>
            <p:nvPr/>
          </p:nvSpPr>
          <p:spPr>
            <a:xfrm>
              <a:off x="0" y="-3297"/>
              <a:ext cx="193883" cy="167603"/>
            </a:xfrm>
            <a:custGeom>
              <a:avLst/>
              <a:gdLst/>
              <a:ahLst/>
              <a:cxnLst/>
              <a:rect l="l" t="t" r="r" b="b"/>
              <a:pathLst>
                <a:path w="193883" h="167603">
                  <a:moveTo>
                    <a:pt x="83802" y="0"/>
                  </a:moveTo>
                  <a:lnTo>
                    <a:pt x="110081" y="0"/>
                  </a:lnTo>
                  <a:cubicBezTo>
                    <a:pt x="156364" y="0"/>
                    <a:pt x="193883" y="37519"/>
                    <a:pt x="193883" y="83802"/>
                  </a:cubicBezTo>
                  <a:lnTo>
                    <a:pt x="193883" y="83802"/>
                  </a:lnTo>
                  <a:cubicBezTo>
                    <a:pt x="193883" y="130084"/>
                    <a:pt x="156364" y="167603"/>
                    <a:pt x="110081" y="167603"/>
                  </a:cubicBezTo>
                  <a:lnTo>
                    <a:pt x="83802" y="167603"/>
                  </a:lnTo>
                  <a:cubicBezTo>
                    <a:pt x="37519" y="167603"/>
                    <a:pt x="0" y="130084"/>
                    <a:pt x="0" y="83802"/>
                  </a:cubicBezTo>
                  <a:lnTo>
                    <a:pt x="0" y="83802"/>
                  </a:lnTo>
                  <a:cubicBezTo>
                    <a:pt x="0" y="37519"/>
                    <a:pt x="37519" y="0"/>
                    <a:pt x="83802" y="0"/>
                  </a:cubicBezTo>
                  <a:close/>
                </a:path>
              </a:pathLst>
            </a:custGeom>
            <a:solidFill>
              <a:srgbClr val="0F5F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sp>
        <p:sp>
          <p:nvSpPr>
            <p:cNvPr id="49" name="TextBox 7"/>
            <p:cNvSpPr txBox="1"/>
            <p:nvPr/>
          </p:nvSpPr>
          <p:spPr>
            <a:xfrm>
              <a:off x="3649" y="-4812"/>
              <a:ext cx="193883" cy="23427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b="1" spc="29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  <a:endParaRPr lang="en-US" sz="2981" b="1" spc="2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0" name="Imag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042" y="-858837"/>
            <a:ext cx="1808102" cy="1806465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1352" y="824202"/>
            <a:ext cx="1169450" cy="116839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0" y="-38100"/>
            <a:ext cx="2330499" cy="1004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166"/>
            <a:ext cx="18416999" cy="10323165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1715606">
            <a:off x="7183956" y="2825306"/>
            <a:ext cx="11724756" cy="1426670"/>
          </a:xfrm>
          <a:custGeom>
            <a:avLst/>
            <a:gdLst/>
            <a:ahLst/>
            <a:cxnLst/>
            <a:rect l="l" t="t" r="r" b="b"/>
            <a:pathLst>
              <a:path w="13471756" h="1426670">
                <a:moveTo>
                  <a:pt x="0" y="0"/>
                </a:moveTo>
                <a:lnTo>
                  <a:pt x="13471756" y="0"/>
                </a:lnTo>
                <a:lnTo>
                  <a:pt x="13471756" y="1426671"/>
                </a:lnTo>
                <a:lnTo>
                  <a:pt x="0" y="14266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6495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152399" y="3390900"/>
            <a:ext cx="10163314" cy="2046374"/>
            <a:chOff x="0" y="0"/>
            <a:chExt cx="3581411" cy="698500"/>
          </a:xfrm>
          <a:solidFill>
            <a:schemeClr val="bg1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3581411" cy="698500"/>
            </a:xfrm>
            <a:custGeom>
              <a:avLst/>
              <a:gdLst/>
              <a:ahLst/>
              <a:cxnLst/>
              <a:rect l="l" t="t" r="r" b="b"/>
              <a:pathLst>
                <a:path w="3581411" h="698500">
                  <a:moveTo>
                    <a:pt x="8116" y="0"/>
                  </a:moveTo>
                  <a:lnTo>
                    <a:pt x="3573295" y="0"/>
                  </a:lnTo>
                  <a:cubicBezTo>
                    <a:pt x="3575447" y="0"/>
                    <a:pt x="3577512" y="855"/>
                    <a:pt x="3579034" y="2377"/>
                  </a:cubicBezTo>
                  <a:cubicBezTo>
                    <a:pt x="3580556" y="3899"/>
                    <a:pt x="3581411" y="5964"/>
                    <a:pt x="3581411" y="8116"/>
                  </a:cubicBezTo>
                  <a:lnTo>
                    <a:pt x="3581411" y="690383"/>
                  </a:lnTo>
                  <a:cubicBezTo>
                    <a:pt x="3581411" y="692536"/>
                    <a:pt x="3580556" y="694601"/>
                    <a:pt x="3579034" y="696123"/>
                  </a:cubicBezTo>
                  <a:cubicBezTo>
                    <a:pt x="3577512" y="697645"/>
                    <a:pt x="3575447" y="698500"/>
                    <a:pt x="3573295" y="698500"/>
                  </a:cubicBezTo>
                  <a:lnTo>
                    <a:pt x="8116" y="698500"/>
                  </a:lnTo>
                  <a:cubicBezTo>
                    <a:pt x="5964" y="698500"/>
                    <a:pt x="3899" y="697645"/>
                    <a:pt x="2377" y="696123"/>
                  </a:cubicBezTo>
                  <a:cubicBezTo>
                    <a:pt x="855" y="694601"/>
                    <a:pt x="0" y="692536"/>
                    <a:pt x="0" y="690383"/>
                  </a:cubicBezTo>
                  <a:lnTo>
                    <a:pt x="0" y="8116"/>
                  </a:lnTo>
                  <a:cubicBezTo>
                    <a:pt x="0" y="5964"/>
                    <a:pt x="855" y="3899"/>
                    <a:pt x="2377" y="2377"/>
                  </a:cubicBezTo>
                  <a:cubicBezTo>
                    <a:pt x="3899" y="855"/>
                    <a:pt x="5964" y="0"/>
                    <a:pt x="8116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3581411" cy="7175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442392" y="3345488"/>
            <a:ext cx="2381235" cy="2015586"/>
            <a:chOff x="0" y="0"/>
            <a:chExt cx="812800" cy="6985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619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114300" y="-19050"/>
              <a:ext cx="5842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391400" y="5804737"/>
            <a:ext cx="11506200" cy="1893373"/>
            <a:chOff x="0" y="0"/>
            <a:chExt cx="4161688" cy="698500"/>
          </a:xfrm>
          <a:solidFill>
            <a:schemeClr val="bg1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4161688" cy="698500"/>
            </a:xfrm>
            <a:custGeom>
              <a:avLst/>
              <a:gdLst/>
              <a:ahLst/>
              <a:cxnLst/>
              <a:rect l="l" t="t" r="r" b="b"/>
              <a:pathLst>
                <a:path w="4161688" h="698500">
                  <a:moveTo>
                    <a:pt x="6985" y="0"/>
                  </a:moveTo>
                  <a:lnTo>
                    <a:pt x="4154703" y="0"/>
                  </a:lnTo>
                  <a:cubicBezTo>
                    <a:pt x="4156556" y="0"/>
                    <a:pt x="4158332" y="736"/>
                    <a:pt x="4159642" y="2046"/>
                  </a:cubicBezTo>
                  <a:cubicBezTo>
                    <a:pt x="4160952" y="3356"/>
                    <a:pt x="4161688" y="5132"/>
                    <a:pt x="4161688" y="6985"/>
                  </a:cubicBezTo>
                  <a:lnTo>
                    <a:pt x="4161688" y="691515"/>
                  </a:lnTo>
                  <a:cubicBezTo>
                    <a:pt x="4161688" y="695373"/>
                    <a:pt x="4158561" y="698500"/>
                    <a:pt x="4154703" y="698500"/>
                  </a:cubicBezTo>
                  <a:lnTo>
                    <a:pt x="6985" y="698500"/>
                  </a:lnTo>
                  <a:cubicBezTo>
                    <a:pt x="3127" y="698500"/>
                    <a:pt x="0" y="695373"/>
                    <a:pt x="0" y="691515"/>
                  </a:cubicBezTo>
                  <a:lnTo>
                    <a:pt x="0" y="6985"/>
                  </a:lnTo>
                  <a:cubicBezTo>
                    <a:pt x="0" y="3127"/>
                    <a:pt x="3127" y="0"/>
                    <a:pt x="6985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4161688" cy="7175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629400" y="5753100"/>
            <a:ext cx="2381235" cy="1945010"/>
            <a:chOff x="0" y="0"/>
            <a:chExt cx="812800" cy="6985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619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114300" y="-19050"/>
              <a:ext cx="5842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990600" y="3814863"/>
            <a:ext cx="8186948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97"/>
              </a:lnSpc>
              <a:spcBef>
                <a:spcPct val="0"/>
              </a:spcBef>
            </a:pPr>
            <a:r>
              <a:rPr lang="en-US" sz="1900" b="1" spc="29" dirty="0" smtClean="0">
                <a:latin typeface="Montserrat Classic Bold" panose="020B0604020202020204" charset="0"/>
                <a:cs typeface="Arial" panose="020B0604020202020204" pitchFamily="34" charset="0"/>
              </a:rPr>
              <a:t>Un stand </a:t>
            </a:r>
            <a:r>
              <a:rPr lang="en-US" sz="1900" b="1" spc="29" dirty="0" err="1" smtClean="0">
                <a:latin typeface="Montserrat Classic Bold" panose="020B0604020202020204" charset="0"/>
                <a:cs typeface="Arial" panose="020B0604020202020204" pitchFamily="34" charset="0"/>
              </a:rPr>
              <a:t>offert</a:t>
            </a:r>
            <a:r>
              <a:rPr lang="en-US" sz="1900" b="1" spc="29" dirty="0" smtClean="0">
                <a:latin typeface="Montserrat Classic Bold" panose="020B0604020202020204" charset="0"/>
                <a:cs typeface="Arial" panose="020B0604020202020204" pitchFamily="34" charset="0"/>
              </a:rPr>
              <a:t> pour la </a:t>
            </a:r>
            <a:r>
              <a:rPr lang="en-US" sz="1900" b="1" spc="29" dirty="0" err="1" smtClean="0">
                <a:latin typeface="Montserrat Classic Bold" panose="020B0604020202020204" charset="0"/>
                <a:cs typeface="Arial" panose="020B0604020202020204" pitchFamily="34" charset="0"/>
              </a:rPr>
              <a:t>prochaine</a:t>
            </a:r>
            <a:r>
              <a:rPr lang="en-US" sz="1900" b="1" spc="29" dirty="0" smtClean="0">
                <a:latin typeface="Montserrat Classic Bold" panose="020B0604020202020204" charset="0"/>
                <a:cs typeface="Arial" panose="020B0604020202020204" pitchFamily="34" charset="0"/>
              </a:rPr>
              <a:t> </a:t>
            </a:r>
            <a:r>
              <a:rPr lang="en-US" sz="1900" b="1" spc="29" dirty="0" err="1" smtClean="0">
                <a:latin typeface="Montserrat Classic Bold" panose="020B0604020202020204" charset="0"/>
                <a:cs typeface="Arial" panose="020B0604020202020204" pitchFamily="34" charset="0"/>
              </a:rPr>
              <a:t>édition</a:t>
            </a:r>
            <a:r>
              <a:rPr lang="en-US" sz="1900" b="1" spc="29" dirty="0" smtClean="0">
                <a:latin typeface="Montserrat Classic Bold" panose="020B0604020202020204" charset="0"/>
                <a:cs typeface="Arial" panose="020B0604020202020204" pitchFamily="34" charset="0"/>
              </a:rPr>
              <a:t> du FIP </a:t>
            </a:r>
            <a:r>
              <a:rPr lang="en-US" sz="1900" b="1" spc="29" dirty="0" err="1" smtClean="0">
                <a:latin typeface="Montserrat Classic Bold" panose="020B0604020202020204" charset="0"/>
                <a:cs typeface="Arial" panose="020B0604020202020204" pitchFamily="34" charset="0"/>
              </a:rPr>
              <a:t>en</a:t>
            </a:r>
            <a:r>
              <a:rPr lang="en-US" sz="1900" b="1" spc="29" dirty="0" smtClean="0">
                <a:latin typeface="Montserrat Classic Bold" panose="020B0604020202020204" charset="0"/>
                <a:cs typeface="Arial" panose="020B0604020202020204" pitchFamily="34" charset="0"/>
              </a:rPr>
              <a:t> 2029</a:t>
            </a:r>
            <a:endParaRPr lang="en-US" sz="1900" b="1" spc="29" dirty="0">
              <a:latin typeface="Montserrat Classic Bold" panose="020B0604020202020204" charset="0"/>
              <a:cs typeface="Arial" panose="020B0604020202020204" pitchFamily="34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54786" y="4515149"/>
            <a:ext cx="8927414" cy="29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0"/>
              </a:lnSpc>
              <a:spcBef>
                <a:spcPct val="0"/>
              </a:spcBef>
            </a:pPr>
            <a:r>
              <a:rPr lang="en-US" sz="1900" dirty="0">
                <a:latin typeface="Montserrat Light" panose="020B0604020202020204" charset="0"/>
                <a:cs typeface="Arial" panose="020B0604020202020204" pitchFamily="34" charset="0"/>
              </a:rPr>
              <a:t>A stand offered for the next edition of </a:t>
            </a:r>
            <a:r>
              <a:rPr lang="en-US" sz="1900" dirty="0" smtClean="0">
                <a:latin typeface="Montserrat Light" panose="020B0604020202020204" charset="0"/>
                <a:cs typeface="Arial" panose="020B0604020202020204" pitchFamily="34" charset="0"/>
              </a:rPr>
              <a:t>the </a:t>
            </a:r>
            <a:r>
              <a:rPr lang="en-US" sz="1900" dirty="0">
                <a:latin typeface="Montserrat Light" panose="020B0604020202020204" charset="0"/>
                <a:cs typeface="Arial" panose="020B0604020202020204" pitchFamily="34" charset="0"/>
              </a:rPr>
              <a:t>FIP </a:t>
            </a:r>
            <a:r>
              <a:rPr lang="en-US" sz="1900" dirty="0" smtClean="0">
                <a:latin typeface="Montserrat Light" panose="020B0604020202020204" charset="0"/>
                <a:cs typeface="Arial" panose="020B0604020202020204" pitchFamily="34" charset="0"/>
              </a:rPr>
              <a:t>in </a:t>
            </a:r>
            <a:r>
              <a:rPr lang="en-US" sz="1900" dirty="0">
                <a:latin typeface="Montserrat Light" panose="020B0604020202020204" charset="0"/>
                <a:cs typeface="Arial" panose="020B0604020202020204" pitchFamily="34" charset="0"/>
              </a:rPr>
              <a:t>2029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527948" y="5887542"/>
            <a:ext cx="6487521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2897"/>
              </a:lnSpc>
              <a:spcBef>
                <a:spcPct val="0"/>
              </a:spcBef>
            </a:pPr>
            <a:r>
              <a:rPr lang="en-US" sz="1900" b="1" spc="29" dirty="0">
                <a:latin typeface="Montserrat Classic Bold" panose="020B0604020202020204" charset="0"/>
                <a:cs typeface="Arial" panose="020B0604020202020204" pitchFamily="34" charset="0"/>
              </a:rPr>
              <a:t>Une large couverture médiatique sur nos </a:t>
            </a:r>
            <a:r>
              <a:rPr lang="en-US" sz="1900" b="1" spc="29" dirty="0" err="1">
                <a:latin typeface="Montserrat Classic Bold" panose="020B0604020202020204" charset="0"/>
                <a:cs typeface="Arial" panose="020B0604020202020204" pitchFamily="34" charset="0"/>
              </a:rPr>
              <a:t>réseaux</a:t>
            </a:r>
            <a:r>
              <a:rPr lang="en-US" sz="1900" b="1" spc="29" dirty="0">
                <a:latin typeface="Montserrat Classic Bold" panose="020B0604020202020204" charset="0"/>
                <a:cs typeface="Arial" panose="020B0604020202020204" pitchFamily="34" charset="0"/>
              </a:rPr>
              <a:t> </a:t>
            </a:r>
            <a:r>
              <a:rPr lang="en-US" sz="1900" b="1" spc="29" dirty="0" err="1" smtClean="0">
                <a:latin typeface="Montserrat Classic Bold" panose="020B0604020202020204" charset="0"/>
                <a:cs typeface="Arial" panose="020B0604020202020204" pitchFamily="34" charset="0"/>
              </a:rPr>
              <a:t>sociaux</a:t>
            </a:r>
            <a:r>
              <a:rPr lang="en-US" sz="1900" b="1" spc="29" dirty="0">
                <a:latin typeface="Montserrat Classic Bold" panose="020B0604020202020204" charset="0"/>
                <a:cs typeface="Arial" panose="020B0604020202020204" pitchFamily="34" charset="0"/>
              </a:rPr>
              <a:t> </a:t>
            </a:r>
            <a:r>
              <a:rPr lang="en-US" sz="1900" b="1" spc="29" dirty="0" err="1" smtClean="0">
                <a:latin typeface="Montserrat Classic Bold" panose="020B0604020202020204" charset="0"/>
                <a:cs typeface="Arial" panose="020B0604020202020204" pitchFamily="34" charset="0"/>
              </a:rPr>
              <a:t>avant</a:t>
            </a:r>
            <a:r>
              <a:rPr lang="en-US" sz="1900" b="1" spc="29" dirty="0">
                <a:latin typeface="Montserrat Classic Bold" panose="020B0604020202020204" charset="0"/>
                <a:cs typeface="Arial" panose="020B0604020202020204" pitchFamily="34" charset="0"/>
              </a:rPr>
              <a:t>, pendant et après l'événement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852576" y="6763165"/>
            <a:ext cx="5162893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1900" dirty="0">
                <a:latin typeface="Montserrat Light" panose="020B0604020202020204" charset="0"/>
                <a:cs typeface="Arial" panose="020B0604020202020204" pitchFamily="34" charset="0"/>
              </a:rPr>
              <a:t>Wide media coverage on our social networks </a:t>
            </a:r>
            <a:r>
              <a:rPr lang="en-US" sz="1900" dirty="0" smtClean="0">
                <a:latin typeface="Montserrat Light" panose="020B0604020202020204" charset="0"/>
                <a:cs typeface="Arial" panose="020B0604020202020204" pitchFamily="34" charset="0"/>
              </a:rPr>
              <a:t>before</a:t>
            </a:r>
            <a:r>
              <a:rPr lang="en-US" sz="1900" dirty="0">
                <a:latin typeface="Montserrat Light" panose="020B0604020202020204" charset="0"/>
                <a:cs typeface="Arial" panose="020B0604020202020204" pitchFamily="34" charset="0"/>
              </a:rPr>
              <a:t>, during and after the event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74534" y="1077834"/>
            <a:ext cx="8564716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845"/>
              </a:lnSpc>
              <a:spcBef>
                <a:spcPct val="0"/>
              </a:spcBef>
            </a:pPr>
            <a:r>
              <a:rPr lang="en-US" sz="6329" b="1" spc="50" dirty="0">
                <a:solidFill>
                  <a:schemeClr val="bg1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PRIX DU GAGNANT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66800" y="1950715"/>
            <a:ext cx="7715293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94"/>
              </a:lnSpc>
            </a:pPr>
            <a:r>
              <a:rPr lang="en-US" sz="3829" cap="all" spc="30" dirty="0">
                <a:solidFill>
                  <a:schemeClr val="bg1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Winner’s reward</a:t>
            </a: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301" y="-17237"/>
            <a:ext cx="10616055" cy="5971910"/>
          </a:xfrm>
          <a:prstGeom prst="rect">
            <a:avLst/>
          </a:prstGeom>
        </p:spPr>
      </p:pic>
      <p:sp>
        <p:nvSpPr>
          <p:cNvPr id="25" name="Freeform 25"/>
          <p:cNvSpPr/>
          <p:nvPr/>
        </p:nvSpPr>
        <p:spPr>
          <a:xfrm>
            <a:off x="7256469" y="6254926"/>
            <a:ext cx="1062184" cy="1062184"/>
          </a:xfrm>
          <a:custGeom>
            <a:avLst/>
            <a:gdLst/>
            <a:ahLst/>
            <a:cxnLst/>
            <a:rect l="l" t="t" r="r" b="b"/>
            <a:pathLst>
              <a:path w="1062184" h="1062184">
                <a:moveTo>
                  <a:pt x="0" y="0"/>
                </a:moveTo>
                <a:lnTo>
                  <a:pt x="1062184" y="0"/>
                </a:lnTo>
                <a:lnTo>
                  <a:pt x="1062184" y="1062183"/>
                </a:lnTo>
                <a:lnTo>
                  <a:pt x="0" y="10621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7"/>
          <p:cNvSpPr/>
          <p:nvPr/>
        </p:nvSpPr>
        <p:spPr>
          <a:xfrm>
            <a:off x="16018347" y="113434"/>
            <a:ext cx="2193453" cy="912671"/>
          </a:xfrm>
          <a:custGeom>
            <a:avLst/>
            <a:gdLst/>
            <a:ahLst/>
            <a:cxnLst/>
            <a:rect l="l" t="t" r="r" b="b"/>
            <a:pathLst>
              <a:path w="5990194" h="2492452">
                <a:moveTo>
                  <a:pt x="0" y="0"/>
                </a:moveTo>
                <a:lnTo>
                  <a:pt x="5990194" y="0"/>
                </a:lnTo>
                <a:lnTo>
                  <a:pt x="5990194" y="2492453"/>
                </a:lnTo>
                <a:lnTo>
                  <a:pt x="0" y="249245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grpSp>
        <p:nvGrpSpPr>
          <p:cNvPr id="28" name="Group 12"/>
          <p:cNvGrpSpPr>
            <a:grpSpLocks noChangeAspect="1"/>
          </p:cNvGrpSpPr>
          <p:nvPr/>
        </p:nvGrpSpPr>
        <p:grpSpPr>
          <a:xfrm>
            <a:off x="286214" y="3760958"/>
            <a:ext cx="468144" cy="468142"/>
            <a:chOff x="0" y="0"/>
            <a:chExt cx="6350000" cy="6349975"/>
          </a:xfrm>
        </p:grpSpPr>
        <p:sp>
          <p:nvSpPr>
            <p:cNvPr id="30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1"/>
              <a:stretch>
                <a:fillRect l="-25046" r="-25046"/>
              </a:stretch>
            </a:blipFill>
          </p:spPr>
        </p:sp>
      </p:grpSp>
      <p:grpSp>
        <p:nvGrpSpPr>
          <p:cNvPr id="31" name="Group 10"/>
          <p:cNvGrpSpPr>
            <a:grpSpLocks noChangeAspect="1"/>
          </p:cNvGrpSpPr>
          <p:nvPr/>
        </p:nvGrpSpPr>
        <p:grpSpPr>
          <a:xfrm>
            <a:off x="278572" y="4431474"/>
            <a:ext cx="483428" cy="483426"/>
            <a:chOff x="0" y="0"/>
            <a:chExt cx="6350000" cy="6349975"/>
          </a:xfrm>
        </p:grpSpPr>
        <p:sp>
          <p:nvSpPr>
            <p:cNvPr id="32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2"/>
              <a:stretch>
                <a:fillRect l="-49999" r="-49999"/>
              </a:stretch>
            </a:blipFill>
          </p:spPr>
        </p:sp>
      </p:grpSp>
      <p:grpSp>
        <p:nvGrpSpPr>
          <p:cNvPr id="33" name="Group 12"/>
          <p:cNvGrpSpPr>
            <a:grpSpLocks noChangeAspect="1"/>
          </p:cNvGrpSpPr>
          <p:nvPr/>
        </p:nvGrpSpPr>
        <p:grpSpPr>
          <a:xfrm>
            <a:off x="11080307" y="6020855"/>
            <a:ext cx="468144" cy="468142"/>
            <a:chOff x="0" y="0"/>
            <a:chExt cx="6350000" cy="6349975"/>
          </a:xfrm>
        </p:grpSpPr>
        <p:sp>
          <p:nvSpPr>
            <p:cNvPr id="34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1"/>
              <a:stretch>
                <a:fillRect l="-25046" r="-25046"/>
              </a:stretch>
            </a:blipFill>
          </p:spPr>
        </p:sp>
      </p:grpSp>
      <p:grpSp>
        <p:nvGrpSpPr>
          <p:cNvPr id="35" name="Group 10"/>
          <p:cNvGrpSpPr>
            <a:grpSpLocks noChangeAspect="1"/>
          </p:cNvGrpSpPr>
          <p:nvPr/>
        </p:nvGrpSpPr>
        <p:grpSpPr>
          <a:xfrm>
            <a:off x="11937172" y="6913267"/>
            <a:ext cx="483428" cy="483426"/>
            <a:chOff x="0" y="0"/>
            <a:chExt cx="6350000" cy="6349975"/>
          </a:xfrm>
        </p:grpSpPr>
        <p:sp>
          <p:nvSpPr>
            <p:cNvPr id="36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2"/>
              <a:stretch>
                <a:fillRect l="-49999" r="-49999"/>
              </a:stretch>
            </a:blipFill>
          </p:spPr>
        </p:sp>
      </p:grpSp>
      <p:grpSp>
        <p:nvGrpSpPr>
          <p:cNvPr id="38" name="Group 6"/>
          <p:cNvGrpSpPr/>
          <p:nvPr/>
        </p:nvGrpSpPr>
        <p:grpSpPr>
          <a:xfrm>
            <a:off x="-633837" y="8049239"/>
            <a:ext cx="10644751" cy="2046374"/>
            <a:chOff x="0" y="0"/>
            <a:chExt cx="3581411" cy="698500"/>
          </a:xfrm>
          <a:solidFill>
            <a:schemeClr val="bg1"/>
          </a:solidFill>
        </p:grpSpPr>
        <p:sp>
          <p:nvSpPr>
            <p:cNvPr id="40" name="Freeform 7"/>
            <p:cNvSpPr/>
            <p:nvPr/>
          </p:nvSpPr>
          <p:spPr>
            <a:xfrm>
              <a:off x="0" y="0"/>
              <a:ext cx="3581411" cy="698500"/>
            </a:xfrm>
            <a:custGeom>
              <a:avLst/>
              <a:gdLst/>
              <a:ahLst/>
              <a:cxnLst/>
              <a:rect l="l" t="t" r="r" b="b"/>
              <a:pathLst>
                <a:path w="3581411" h="698500">
                  <a:moveTo>
                    <a:pt x="8116" y="0"/>
                  </a:moveTo>
                  <a:lnTo>
                    <a:pt x="3573295" y="0"/>
                  </a:lnTo>
                  <a:cubicBezTo>
                    <a:pt x="3575447" y="0"/>
                    <a:pt x="3577512" y="855"/>
                    <a:pt x="3579034" y="2377"/>
                  </a:cubicBezTo>
                  <a:cubicBezTo>
                    <a:pt x="3580556" y="3899"/>
                    <a:pt x="3581411" y="5964"/>
                    <a:pt x="3581411" y="8116"/>
                  </a:cubicBezTo>
                  <a:lnTo>
                    <a:pt x="3581411" y="690383"/>
                  </a:lnTo>
                  <a:cubicBezTo>
                    <a:pt x="3581411" y="692536"/>
                    <a:pt x="3580556" y="694601"/>
                    <a:pt x="3579034" y="696123"/>
                  </a:cubicBezTo>
                  <a:cubicBezTo>
                    <a:pt x="3577512" y="697645"/>
                    <a:pt x="3575447" y="698500"/>
                    <a:pt x="3573295" y="698500"/>
                  </a:cubicBezTo>
                  <a:lnTo>
                    <a:pt x="8116" y="698500"/>
                  </a:lnTo>
                  <a:cubicBezTo>
                    <a:pt x="5964" y="698500"/>
                    <a:pt x="3899" y="697645"/>
                    <a:pt x="2377" y="696123"/>
                  </a:cubicBezTo>
                  <a:cubicBezTo>
                    <a:pt x="855" y="694601"/>
                    <a:pt x="0" y="692536"/>
                    <a:pt x="0" y="690383"/>
                  </a:cubicBezTo>
                  <a:lnTo>
                    <a:pt x="0" y="8116"/>
                  </a:lnTo>
                  <a:cubicBezTo>
                    <a:pt x="0" y="5964"/>
                    <a:pt x="855" y="3899"/>
                    <a:pt x="2377" y="2377"/>
                  </a:cubicBezTo>
                  <a:cubicBezTo>
                    <a:pt x="3899" y="855"/>
                    <a:pt x="5964" y="0"/>
                    <a:pt x="8116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</p:sp>
        <p:sp>
          <p:nvSpPr>
            <p:cNvPr id="41" name="TextBox 8"/>
            <p:cNvSpPr txBox="1"/>
            <p:nvPr/>
          </p:nvSpPr>
          <p:spPr>
            <a:xfrm>
              <a:off x="0" y="-19050"/>
              <a:ext cx="3581411" cy="7175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9"/>
          <p:cNvGrpSpPr/>
          <p:nvPr/>
        </p:nvGrpSpPr>
        <p:grpSpPr>
          <a:xfrm>
            <a:off x="8445977" y="8049239"/>
            <a:ext cx="2381235" cy="2046374"/>
            <a:chOff x="0" y="0"/>
            <a:chExt cx="812800" cy="698500"/>
          </a:xfrm>
        </p:grpSpPr>
        <p:sp>
          <p:nvSpPr>
            <p:cNvPr id="43" name="Freeform 10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619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4" name="TextBox 11"/>
            <p:cNvSpPr txBox="1"/>
            <p:nvPr/>
          </p:nvSpPr>
          <p:spPr>
            <a:xfrm>
              <a:off x="114300" y="-19050"/>
              <a:ext cx="5842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18"/>
          <p:cNvSpPr txBox="1"/>
          <p:nvPr/>
        </p:nvSpPr>
        <p:spPr>
          <a:xfrm>
            <a:off x="990600" y="8240581"/>
            <a:ext cx="8186948" cy="698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97"/>
              </a:lnSpc>
              <a:spcBef>
                <a:spcPct val="0"/>
              </a:spcBef>
            </a:pPr>
            <a:r>
              <a:rPr lang="en-US" sz="1900" b="1" spc="29" dirty="0">
                <a:latin typeface="Montserrat Classic Bold" panose="020B0604020202020204" charset="0"/>
                <a:cs typeface="Arial" panose="020B0604020202020204" pitchFamily="34" charset="0"/>
              </a:rPr>
              <a:t>Une interview relayée sur nos supports de communication (newsletter, réseaux sociaux et site web</a:t>
            </a:r>
            <a:r>
              <a:rPr lang="en-US" sz="1900" b="1" spc="29" dirty="0" smtClean="0">
                <a:latin typeface="Montserrat Classic Bold" panose="020B0604020202020204" charset="0"/>
                <a:cs typeface="Arial" panose="020B0604020202020204" pitchFamily="34" charset="0"/>
              </a:rPr>
              <a:t>)</a:t>
            </a:r>
            <a:endParaRPr lang="en-US" sz="1900" b="1" spc="29" dirty="0">
              <a:latin typeface="Montserrat Classic Bold" panose="020B0604020202020204" charset="0"/>
              <a:cs typeface="Arial" panose="020B0604020202020204" pitchFamily="34" charset="0"/>
            </a:endParaRPr>
          </a:p>
        </p:txBody>
      </p:sp>
      <p:sp>
        <p:nvSpPr>
          <p:cNvPr id="46" name="TextBox 19"/>
          <p:cNvSpPr txBox="1"/>
          <p:nvPr/>
        </p:nvSpPr>
        <p:spPr>
          <a:xfrm>
            <a:off x="990600" y="9146445"/>
            <a:ext cx="8927414" cy="63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0"/>
              </a:lnSpc>
              <a:spcBef>
                <a:spcPct val="0"/>
              </a:spcBef>
            </a:pPr>
            <a:r>
              <a:rPr lang="en-US" sz="1900" dirty="0">
                <a:latin typeface="Montserrat Light" panose="020B0604020202020204" charset="0"/>
                <a:cs typeface="Arial" panose="020B0604020202020204" pitchFamily="34" charset="0"/>
              </a:rPr>
              <a:t>An interview published on our communication media </a:t>
            </a:r>
            <a:r>
              <a:rPr lang="en-US" sz="1900" dirty="0" smtClean="0">
                <a:latin typeface="Montserrat Light" panose="020B0604020202020204" charset="0"/>
                <a:cs typeface="Arial" panose="020B0604020202020204" pitchFamily="34" charset="0"/>
              </a:rPr>
              <a:t/>
            </a:r>
            <a:br>
              <a:rPr lang="en-US" sz="1900" dirty="0" smtClean="0">
                <a:latin typeface="Montserrat Light" panose="020B0604020202020204" charset="0"/>
                <a:cs typeface="Arial" panose="020B0604020202020204" pitchFamily="34" charset="0"/>
              </a:rPr>
            </a:br>
            <a:r>
              <a:rPr lang="en-US" sz="1900" dirty="0" smtClean="0">
                <a:latin typeface="Montserrat Light" panose="020B0604020202020204" charset="0"/>
                <a:cs typeface="Arial" panose="020B0604020202020204" pitchFamily="34" charset="0"/>
              </a:rPr>
              <a:t>(newsletter, social </a:t>
            </a:r>
            <a:r>
              <a:rPr lang="en-US" sz="1900" dirty="0">
                <a:latin typeface="Montserrat Light" panose="020B0604020202020204" charset="0"/>
                <a:cs typeface="Arial" panose="020B0604020202020204" pitchFamily="34" charset="0"/>
              </a:rPr>
              <a:t>networks and website)</a:t>
            </a:r>
          </a:p>
        </p:txBody>
      </p:sp>
      <p:sp>
        <p:nvSpPr>
          <p:cNvPr id="47" name="Freeform 24"/>
          <p:cNvSpPr/>
          <p:nvPr/>
        </p:nvSpPr>
        <p:spPr>
          <a:xfrm>
            <a:off x="9025148" y="8471833"/>
            <a:ext cx="1222892" cy="1222892"/>
          </a:xfrm>
          <a:custGeom>
            <a:avLst/>
            <a:gdLst/>
            <a:ahLst/>
            <a:cxnLst/>
            <a:rect l="l" t="t" r="r" b="b"/>
            <a:pathLst>
              <a:path w="1222892" h="1222892">
                <a:moveTo>
                  <a:pt x="0" y="0"/>
                </a:moveTo>
                <a:lnTo>
                  <a:pt x="1222893" y="0"/>
                </a:lnTo>
                <a:lnTo>
                  <a:pt x="1222893" y="1222892"/>
                </a:lnTo>
                <a:lnTo>
                  <a:pt x="0" y="122289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48" name="Group 12"/>
          <p:cNvGrpSpPr>
            <a:grpSpLocks noChangeAspect="1"/>
          </p:cNvGrpSpPr>
          <p:nvPr/>
        </p:nvGrpSpPr>
        <p:grpSpPr>
          <a:xfrm>
            <a:off x="286703" y="8340388"/>
            <a:ext cx="468144" cy="468142"/>
            <a:chOff x="0" y="0"/>
            <a:chExt cx="6350000" cy="6349975"/>
          </a:xfrm>
        </p:grpSpPr>
        <p:sp>
          <p:nvSpPr>
            <p:cNvPr id="49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1"/>
              <a:stretch>
                <a:fillRect l="-25046" r="-25046"/>
              </a:stretch>
            </a:blipFill>
          </p:spPr>
        </p:sp>
      </p:grpSp>
      <p:grpSp>
        <p:nvGrpSpPr>
          <p:cNvPr id="50" name="Group 10"/>
          <p:cNvGrpSpPr>
            <a:grpSpLocks noChangeAspect="1"/>
          </p:cNvGrpSpPr>
          <p:nvPr/>
        </p:nvGrpSpPr>
        <p:grpSpPr>
          <a:xfrm>
            <a:off x="270352" y="9197684"/>
            <a:ext cx="483428" cy="483426"/>
            <a:chOff x="0" y="0"/>
            <a:chExt cx="6350000" cy="6349975"/>
          </a:xfrm>
        </p:grpSpPr>
        <p:sp>
          <p:nvSpPr>
            <p:cNvPr id="5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2"/>
              <a:stretch>
                <a:fillRect l="-49999" r="-49999"/>
              </a:stretch>
            </a:blipFill>
          </p:spPr>
        </p:sp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41740" y="3624325"/>
            <a:ext cx="1217476" cy="152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9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5111"/>
            <a:ext cx="18288000" cy="4000500"/>
          </a:xfrm>
          <a:prstGeom prst="rect">
            <a:avLst/>
          </a:prstGeom>
          <a:solidFill>
            <a:srgbClr val="0F5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8599743" y="-4620957"/>
            <a:ext cx="1088513" cy="18288000"/>
            <a:chOff x="0" y="0"/>
            <a:chExt cx="286687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6687" cy="4816592"/>
            </a:xfrm>
            <a:custGeom>
              <a:avLst/>
              <a:gdLst/>
              <a:ahLst/>
              <a:cxnLst/>
              <a:rect l="l" t="t" r="r" b="b"/>
              <a:pathLst>
                <a:path w="286687" h="4816592">
                  <a:moveTo>
                    <a:pt x="0" y="0"/>
                  </a:moveTo>
                  <a:lnTo>
                    <a:pt x="286687" y="0"/>
                  </a:lnTo>
                  <a:lnTo>
                    <a:pt x="286687" y="4816592"/>
                  </a:lnTo>
                  <a:lnTo>
                    <a:pt x="0" y="4816592"/>
                  </a:lnTo>
                  <a:close/>
                </a:path>
              </a:pathLst>
            </a:custGeom>
            <a:gradFill rotWithShape="1">
              <a:gsLst>
                <a:gs pos="0">
                  <a:srgbClr val="696969">
                    <a:alpha val="72000"/>
                  </a:srgbClr>
                </a:gs>
                <a:gs pos="33333">
                  <a:srgbClr val="B4B4B4">
                    <a:alpha val="82500"/>
                  </a:srgbClr>
                </a:gs>
                <a:gs pos="66667">
                  <a:srgbClr val="EEEEEE">
                    <a:alpha val="70500"/>
                  </a:srgbClr>
                </a:gs>
                <a:gs pos="100000">
                  <a:srgbClr val="FBFBFB">
                    <a:alpha val="22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86687" cy="4835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53028" y="1181100"/>
            <a:ext cx="14957369" cy="1071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97"/>
              </a:lnSpc>
            </a:pPr>
            <a:r>
              <a:rPr lang="en-US" sz="6329" b="1" spc="50" dirty="0">
                <a:solidFill>
                  <a:schemeClr val="bg1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DOSSIER DE PARTICIPATION*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33453" y="6331965"/>
            <a:ext cx="6757947" cy="424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863"/>
              </a:lnSpc>
              <a:spcBef>
                <a:spcPct val="0"/>
              </a:spcBef>
            </a:pPr>
            <a:r>
              <a:rPr lang="en-US" sz="2000" cap="all" spc="30" dirty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NOM DE </a:t>
            </a:r>
            <a:r>
              <a:rPr lang="en-US" sz="2000" cap="all" spc="30" dirty="0" smtClean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L’ENTREPRISE </a:t>
            </a:r>
            <a:r>
              <a:rPr lang="en-US" sz="2000" cap="all" spc="30" dirty="0" smtClean="0">
                <a:solidFill>
                  <a:srgbClr val="000000"/>
                </a:solidFill>
                <a:latin typeface="Montserrat Light" panose="020B0604020202020204" charset="0"/>
                <a:cs typeface="Arial" panose="020B0604020202020204" pitchFamily="34" charset="0"/>
              </a:rPr>
              <a:t>/ </a:t>
            </a:r>
            <a:r>
              <a:rPr lang="en-US" cap="all" spc="30" dirty="0" smtClean="0">
                <a:solidFill>
                  <a:srgbClr val="000000"/>
                </a:solidFill>
                <a:latin typeface="Montserrat Light" panose="020B0604020202020204" charset="0"/>
                <a:cs typeface="Arial" panose="020B0604020202020204" pitchFamily="34" charset="0"/>
              </a:rPr>
              <a:t>COMPANY NAME  </a:t>
            </a:r>
            <a:r>
              <a:rPr lang="en-US" cap="all" spc="30" dirty="0">
                <a:solidFill>
                  <a:srgbClr val="000000"/>
                </a:solidFill>
                <a:latin typeface="Montserrat Light" panose="020B060402020202020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3452" y="7537580"/>
            <a:ext cx="5767347" cy="424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863"/>
              </a:lnSpc>
              <a:spcBef>
                <a:spcPct val="0"/>
              </a:spcBef>
            </a:pPr>
            <a:r>
              <a:rPr lang="en-US" sz="2000" cap="all" spc="30" dirty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ANNÉE DE CRÉATION </a:t>
            </a:r>
            <a:r>
              <a:rPr lang="en-US" sz="2000" cap="all" spc="30" dirty="0">
                <a:solidFill>
                  <a:srgbClr val="000000"/>
                </a:solidFill>
                <a:latin typeface="Montserrat Light" panose="020B0604020202020204" charset="0"/>
                <a:cs typeface="Arial" panose="020B0604020202020204" pitchFamily="34" charset="0"/>
              </a:rPr>
              <a:t>/ </a:t>
            </a:r>
            <a:r>
              <a:rPr lang="en-US" cap="all" spc="30" dirty="0">
                <a:solidFill>
                  <a:srgbClr val="000000"/>
                </a:solidFill>
                <a:latin typeface="Montserrat Light" panose="020B0604020202020204" charset="0"/>
                <a:cs typeface="Arial" panose="020B0604020202020204" pitchFamily="34" charset="0"/>
              </a:rPr>
              <a:t>CREATION YEAR :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33452" y="8622339"/>
            <a:ext cx="14530348" cy="424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863"/>
              </a:lnSpc>
              <a:spcBef>
                <a:spcPct val="0"/>
              </a:spcBef>
            </a:pPr>
            <a:r>
              <a:rPr lang="en-US" sz="2000" cap="all" spc="30" dirty="0" smtClean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CONTACT (nom/</a:t>
            </a:r>
            <a:r>
              <a:rPr lang="en-US" sz="2000" cap="all" spc="30" dirty="0" err="1" smtClean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prénom</a:t>
            </a:r>
            <a:r>
              <a:rPr lang="en-US" sz="2000" cap="all" spc="30" dirty="0" smtClean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/mail/telephone) </a:t>
            </a:r>
            <a:r>
              <a:rPr lang="en-US" cap="all" spc="30" dirty="0" smtClean="0">
                <a:solidFill>
                  <a:srgbClr val="000000"/>
                </a:solidFill>
                <a:latin typeface="Montserrat Light" panose="020B0604020202020204" charset="0"/>
                <a:cs typeface="Arial" panose="020B0604020202020204" pitchFamily="34" charset="0"/>
              </a:rPr>
              <a:t>/ CONTACT (last name/first name/email/phone number) </a:t>
            </a:r>
            <a:r>
              <a:rPr lang="en-US" cap="all" spc="30" dirty="0">
                <a:solidFill>
                  <a:srgbClr val="000000"/>
                </a:solidFill>
                <a:latin typeface="Montserrat Light" panose="020B060402020202020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16726" y="5111155"/>
            <a:ext cx="17654547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600" dirty="0" smtClean="0">
                <a:latin typeface="Montserrat Classic Bold" panose="020B0604020202020204" charset="0"/>
              </a:rPr>
              <a:t>* </a:t>
            </a:r>
            <a:r>
              <a:rPr lang="en-US" dirty="0" smtClean="0">
                <a:latin typeface="Montserrat Classic Bold" panose="020B0604020202020204" charset="0"/>
              </a:rPr>
              <a:t>N’hésitez </a:t>
            </a:r>
            <a:r>
              <a:rPr lang="en-US" dirty="0">
                <a:latin typeface="Montserrat Classic Bold" panose="020B0604020202020204" charset="0"/>
              </a:rPr>
              <a:t>pas à ajouter des photos / vidéos pour enrichir votre candidature </a:t>
            </a:r>
          </a:p>
          <a:p>
            <a:pPr algn="ctr">
              <a:lnSpc>
                <a:spcPts val="2800"/>
              </a:lnSpc>
            </a:pPr>
            <a:r>
              <a:rPr lang="en-US" dirty="0">
                <a:latin typeface="Montserrat Light" panose="020B0604020202020204" charset="0"/>
              </a:rPr>
              <a:t>Feel free to add photos/videos to enhance your application </a:t>
            </a:r>
            <a:r>
              <a:rPr lang="en-US" dirty="0" smtClean="0">
                <a:latin typeface="Montserrat Light" panose="020B0604020202020204" charset="0"/>
              </a:rPr>
              <a:t>form</a:t>
            </a:r>
            <a:endParaRPr lang="en-US" dirty="0">
              <a:latin typeface="Montserrat Light" panose="020B0604020202020204" charset="0"/>
            </a:endParaRPr>
          </a:p>
        </p:txBody>
      </p:sp>
      <p:sp>
        <p:nvSpPr>
          <p:cNvPr id="19" name="TextBox 11"/>
          <p:cNvSpPr txBox="1"/>
          <p:nvPr/>
        </p:nvSpPr>
        <p:spPr>
          <a:xfrm>
            <a:off x="17900" y="1928258"/>
            <a:ext cx="18270100" cy="79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3829" cap="all" spc="30" dirty="0">
                <a:solidFill>
                  <a:schemeClr val="bg1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Application form</a:t>
            </a:r>
          </a:p>
        </p:txBody>
      </p:sp>
      <p:sp>
        <p:nvSpPr>
          <p:cNvPr id="18" name="Freeform 7"/>
          <p:cNvSpPr/>
          <p:nvPr/>
        </p:nvSpPr>
        <p:spPr>
          <a:xfrm>
            <a:off x="16018347" y="113434"/>
            <a:ext cx="2193453" cy="912671"/>
          </a:xfrm>
          <a:custGeom>
            <a:avLst/>
            <a:gdLst/>
            <a:ahLst/>
            <a:cxnLst/>
            <a:rect l="l" t="t" r="r" b="b"/>
            <a:pathLst>
              <a:path w="5990194" h="2492452">
                <a:moveTo>
                  <a:pt x="0" y="0"/>
                </a:moveTo>
                <a:lnTo>
                  <a:pt x="5990194" y="0"/>
                </a:lnTo>
                <a:lnTo>
                  <a:pt x="5990194" y="2492453"/>
                </a:lnTo>
                <a:lnTo>
                  <a:pt x="0" y="24924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" y="71246"/>
            <a:ext cx="1409351" cy="1408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25111"/>
            <a:ext cx="18288000" cy="4000500"/>
          </a:xfrm>
          <a:prstGeom prst="rect">
            <a:avLst/>
          </a:prstGeom>
          <a:solidFill>
            <a:srgbClr val="0F5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8599743" y="-4620957"/>
            <a:ext cx="1088513" cy="18288000"/>
            <a:chOff x="0" y="0"/>
            <a:chExt cx="286687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6687" cy="4816592"/>
            </a:xfrm>
            <a:custGeom>
              <a:avLst/>
              <a:gdLst/>
              <a:ahLst/>
              <a:cxnLst/>
              <a:rect l="l" t="t" r="r" b="b"/>
              <a:pathLst>
                <a:path w="286687" h="4816592">
                  <a:moveTo>
                    <a:pt x="0" y="0"/>
                  </a:moveTo>
                  <a:lnTo>
                    <a:pt x="286687" y="0"/>
                  </a:lnTo>
                  <a:lnTo>
                    <a:pt x="286687" y="4816592"/>
                  </a:lnTo>
                  <a:lnTo>
                    <a:pt x="0" y="4816592"/>
                  </a:lnTo>
                  <a:close/>
                </a:path>
              </a:pathLst>
            </a:custGeom>
            <a:gradFill rotWithShape="1">
              <a:gsLst>
                <a:gs pos="0">
                  <a:srgbClr val="696969">
                    <a:alpha val="72000"/>
                  </a:srgbClr>
                </a:gs>
                <a:gs pos="33333">
                  <a:srgbClr val="B4B4B4">
                    <a:alpha val="82500"/>
                  </a:srgbClr>
                </a:gs>
                <a:gs pos="66667">
                  <a:srgbClr val="EEEEEE">
                    <a:alpha val="70500"/>
                  </a:srgbClr>
                </a:gs>
                <a:gs pos="100000">
                  <a:srgbClr val="FBFBFB">
                    <a:alpha val="22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86687" cy="4835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85800" y="5387061"/>
            <a:ext cx="12084457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863"/>
              </a:lnSpc>
              <a:spcBef>
                <a:spcPct val="0"/>
              </a:spcBef>
            </a:pPr>
            <a:r>
              <a:rPr lang="en-US" sz="2000" cap="all" spc="30" dirty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PRÉSENTATION DE LA </a:t>
            </a:r>
            <a:r>
              <a:rPr lang="en-US" sz="2000" cap="all" spc="30" dirty="0" smtClean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START-UP </a:t>
            </a:r>
            <a:r>
              <a:rPr lang="en-US" sz="2000" cap="all" spc="30" dirty="0">
                <a:solidFill>
                  <a:srgbClr val="000000"/>
                </a:solidFill>
                <a:latin typeface="Montserrat Light" panose="020B0604020202020204" charset="0"/>
                <a:cs typeface="Arial" panose="020B0604020202020204" pitchFamily="34" charset="0"/>
              </a:rPr>
              <a:t>/ </a:t>
            </a:r>
            <a:r>
              <a:rPr lang="en-US" cap="all" spc="30" dirty="0">
                <a:solidFill>
                  <a:srgbClr val="000000"/>
                </a:solidFill>
                <a:latin typeface="Montserrat Light" panose="020B0604020202020204" charset="0"/>
                <a:cs typeface="Arial" panose="020B0604020202020204" pitchFamily="34" charset="0"/>
              </a:rPr>
              <a:t>START-UP PRESENTATION </a:t>
            </a:r>
            <a:r>
              <a:rPr lang="en-US" sz="2000" cap="all" spc="30" dirty="0">
                <a:solidFill>
                  <a:srgbClr val="000000"/>
                </a:solidFill>
                <a:latin typeface="Montserrat Light" panose="020B060402020202020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Freeform 7"/>
          <p:cNvSpPr/>
          <p:nvPr/>
        </p:nvSpPr>
        <p:spPr>
          <a:xfrm>
            <a:off x="16018347" y="113434"/>
            <a:ext cx="2193453" cy="912671"/>
          </a:xfrm>
          <a:custGeom>
            <a:avLst/>
            <a:gdLst/>
            <a:ahLst/>
            <a:cxnLst/>
            <a:rect l="l" t="t" r="r" b="b"/>
            <a:pathLst>
              <a:path w="5990194" h="2492452">
                <a:moveTo>
                  <a:pt x="0" y="0"/>
                </a:moveTo>
                <a:lnTo>
                  <a:pt x="5990194" y="0"/>
                </a:lnTo>
                <a:lnTo>
                  <a:pt x="5990194" y="2492453"/>
                </a:lnTo>
                <a:lnTo>
                  <a:pt x="0" y="24924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8" name="TextBox 7"/>
          <p:cNvSpPr txBox="1"/>
          <p:nvPr/>
        </p:nvSpPr>
        <p:spPr>
          <a:xfrm>
            <a:off x="1753028" y="1181100"/>
            <a:ext cx="14957369" cy="1071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97"/>
              </a:lnSpc>
            </a:pPr>
            <a:r>
              <a:rPr lang="en-US" sz="6329" b="1" spc="50" dirty="0">
                <a:solidFill>
                  <a:schemeClr val="bg1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DOSSIER DE PARTICIPATION*</a:t>
            </a:r>
          </a:p>
        </p:txBody>
      </p:sp>
      <p:sp>
        <p:nvSpPr>
          <p:cNvPr id="19" name="TextBox 11"/>
          <p:cNvSpPr txBox="1"/>
          <p:nvPr/>
        </p:nvSpPr>
        <p:spPr>
          <a:xfrm>
            <a:off x="17900" y="1928258"/>
            <a:ext cx="18270100" cy="79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3829" cap="all" spc="30" dirty="0">
                <a:solidFill>
                  <a:schemeClr val="bg1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Application form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" y="71246"/>
            <a:ext cx="1409351" cy="1408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25111"/>
            <a:ext cx="18288000" cy="4000500"/>
          </a:xfrm>
          <a:prstGeom prst="rect">
            <a:avLst/>
          </a:prstGeom>
          <a:solidFill>
            <a:srgbClr val="0F5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8599743" y="-4620957"/>
            <a:ext cx="1088513" cy="18288000"/>
            <a:chOff x="0" y="0"/>
            <a:chExt cx="286687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6687" cy="4816592"/>
            </a:xfrm>
            <a:custGeom>
              <a:avLst/>
              <a:gdLst/>
              <a:ahLst/>
              <a:cxnLst/>
              <a:rect l="l" t="t" r="r" b="b"/>
              <a:pathLst>
                <a:path w="286687" h="4816592">
                  <a:moveTo>
                    <a:pt x="0" y="0"/>
                  </a:moveTo>
                  <a:lnTo>
                    <a:pt x="286687" y="0"/>
                  </a:lnTo>
                  <a:lnTo>
                    <a:pt x="286687" y="4816592"/>
                  </a:lnTo>
                  <a:lnTo>
                    <a:pt x="0" y="4816592"/>
                  </a:lnTo>
                  <a:close/>
                </a:path>
              </a:pathLst>
            </a:custGeom>
            <a:gradFill rotWithShape="1">
              <a:gsLst>
                <a:gs pos="0">
                  <a:srgbClr val="696969">
                    <a:alpha val="72000"/>
                  </a:srgbClr>
                </a:gs>
                <a:gs pos="33333">
                  <a:srgbClr val="B4B4B4">
                    <a:alpha val="82500"/>
                  </a:srgbClr>
                </a:gs>
                <a:gs pos="66667">
                  <a:srgbClr val="EEEEEE">
                    <a:alpha val="70500"/>
                  </a:srgbClr>
                </a:gs>
                <a:gs pos="100000">
                  <a:srgbClr val="FBFBFB">
                    <a:alpha val="22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86687" cy="4835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43972" y="4986393"/>
            <a:ext cx="18128069" cy="142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000" cap="all" spc="30" dirty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D'OÙ EST VENUE L'IDÉE ? À QUEL BESOIN RÉPOND CE PROJET </a:t>
            </a:r>
            <a:r>
              <a:rPr lang="en-US" sz="2000" cap="all" spc="30" dirty="0" smtClean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?</a:t>
            </a:r>
            <a:br>
              <a:rPr lang="en-US" sz="2000" cap="all" spc="30" dirty="0" smtClean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</a:br>
            <a:r>
              <a:rPr lang="en-US" cap="all" spc="30" dirty="0" smtClean="0">
                <a:solidFill>
                  <a:srgbClr val="000000"/>
                </a:solidFill>
                <a:latin typeface="Montserrat Light" panose="020B0604020202020204" charset="0"/>
                <a:cs typeface="Arial" panose="020B0604020202020204" pitchFamily="34" charset="0"/>
              </a:rPr>
              <a:t>How </a:t>
            </a:r>
            <a:r>
              <a:rPr lang="en-US" cap="all" spc="30" dirty="0">
                <a:solidFill>
                  <a:srgbClr val="000000"/>
                </a:solidFill>
                <a:latin typeface="Montserrat Light" panose="020B0604020202020204" charset="0"/>
                <a:cs typeface="Arial" panose="020B0604020202020204" pitchFamily="34" charset="0"/>
              </a:rPr>
              <a:t>did the idea arise? What is the need for this project</a:t>
            </a:r>
            <a:r>
              <a:rPr lang="en-US" sz="2000" cap="all" spc="30" dirty="0">
                <a:solidFill>
                  <a:srgbClr val="000000"/>
                </a:solidFill>
                <a:latin typeface="Montserrat Light" panose="020B0604020202020204" charset="0"/>
                <a:cs typeface="Arial" panose="020B0604020202020204" pitchFamily="34" charset="0"/>
              </a:rPr>
              <a:t>?</a:t>
            </a:r>
          </a:p>
          <a:p>
            <a:pPr marL="0" lvl="0" indent="0">
              <a:lnSpc>
                <a:spcPts val="3863"/>
              </a:lnSpc>
              <a:spcBef>
                <a:spcPct val="0"/>
              </a:spcBef>
            </a:pPr>
            <a:r>
              <a:rPr lang="en-US" sz="2000" cap="all" spc="30" dirty="0" smtClean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 </a:t>
            </a:r>
            <a:endParaRPr lang="en-US" sz="2000" cap="all" spc="30" dirty="0">
              <a:solidFill>
                <a:srgbClr val="000000"/>
              </a:solidFill>
              <a:latin typeface="Montserrat Classic Bold" panose="020B0604020202020204" charset="0"/>
              <a:cs typeface="Arial" panose="020B0604020202020204" pitchFamily="34" charset="0"/>
            </a:endParaRPr>
          </a:p>
        </p:txBody>
      </p:sp>
      <p:sp>
        <p:nvSpPr>
          <p:cNvPr id="21" name="Freeform 7"/>
          <p:cNvSpPr/>
          <p:nvPr/>
        </p:nvSpPr>
        <p:spPr>
          <a:xfrm>
            <a:off x="16018347" y="113434"/>
            <a:ext cx="2193453" cy="912671"/>
          </a:xfrm>
          <a:custGeom>
            <a:avLst/>
            <a:gdLst/>
            <a:ahLst/>
            <a:cxnLst/>
            <a:rect l="l" t="t" r="r" b="b"/>
            <a:pathLst>
              <a:path w="5990194" h="2492452">
                <a:moveTo>
                  <a:pt x="0" y="0"/>
                </a:moveTo>
                <a:lnTo>
                  <a:pt x="5990194" y="0"/>
                </a:lnTo>
                <a:lnTo>
                  <a:pt x="5990194" y="2492453"/>
                </a:lnTo>
                <a:lnTo>
                  <a:pt x="0" y="24924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TextBox 7"/>
          <p:cNvSpPr txBox="1"/>
          <p:nvPr/>
        </p:nvSpPr>
        <p:spPr>
          <a:xfrm>
            <a:off x="1753028" y="1181100"/>
            <a:ext cx="14957369" cy="1071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97"/>
              </a:lnSpc>
            </a:pPr>
            <a:r>
              <a:rPr lang="en-US" sz="6329" b="1" spc="50" dirty="0">
                <a:solidFill>
                  <a:schemeClr val="bg1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DOSSIER DE PARTICIPATION*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17900" y="1928258"/>
            <a:ext cx="18270100" cy="79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3829" cap="all" spc="30" dirty="0">
                <a:solidFill>
                  <a:schemeClr val="bg1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Application form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" y="71246"/>
            <a:ext cx="1409351" cy="1408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25111"/>
            <a:ext cx="18288000" cy="4000500"/>
          </a:xfrm>
          <a:prstGeom prst="rect">
            <a:avLst/>
          </a:prstGeom>
          <a:solidFill>
            <a:srgbClr val="0F5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8599743" y="-4620957"/>
            <a:ext cx="1088513" cy="18288000"/>
            <a:chOff x="0" y="0"/>
            <a:chExt cx="286687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6687" cy="4816592"/>
            </a:xfrm>
            <a:custGeom>
              <a:avLst/>
              <a:gdLst/>
              <a:ahLst/>
              <a:cxnLst/>
              <a:rect l="l" t="t" r="r" b="b"/>
              <a:pathLst>
                <a:path w="286687" h="4816592">
                  <a:moveTo>
                    <a:pt x="0" y="0"/>
                  </a:moveTo>
                  <a:lnTo>
                    <a:pt x="286687" y="0"/>
                  </a:lnTo>
                  <a:lnTo>
                    <a:pt x="286687" y="4816592"/>
                  </a:lnTo>
                  <a:lnTo>
                    <a:pt x="0" y="4816592"/>
                  </a:lnTo>
                  <a:close/>
                </a:path>
              </a:pathLst>
            </a:custGeom>
            <a:gradFill rotWithShape="1">
              <a:gsLst>
                <a:gs pos="0">
                  <a:srgbClr val="696969">
                    <a:alpha val="72000"/>
                  </a:srgbClr>
                </a:gs>
                <a:gs pos="33333">
                  <a:srgbClr val="B4B4B4">
                    <a:alpha val="82500"/>
                  </a:srgbClr>
                </a:gs>
                <a:gs pos="66667">
                  <a:srgbClr val="EEEEEE">
                    <a:alpha val="70500"/>
                  </a:srgbClr>
                </a:gs>
                <a:gs pos="100000">
                  <a:srgbClr val="FBFBFB">
                    <a:alpha val="22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86687" cy="4835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90591" y="5337447"/>
            <a:ext cx="18128069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en-US" sz="2000" cap="all" spc="30" dirty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DESCRIPTION TECHNIQUE DU </a:t>
            </a:r>
            <a:r>
              <a:rPr lang="en-US" sz="2000" cap="all" spc="30" dirty="0" smtClean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PROJET</a:t>
            </a:r>
            <a:br>
              <a:rPr lang="en-US" sz="2000" cap="all" spc="30" dirty="0" smtClean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</a:br>
            <a:r>
              <a:rPr lang="en-US" sz="2000" cap="all" spc="30" dirty="0" smtClean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EN </a:t>
            </a:r>
            <a:r>
              <a:rPr lang="en-US" sz="2000" cap="all" spc="30" dirty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QUOI LE PROJET EST-IL NOUVEAU ? QU'APPORTE-T-IL à la plasturgie 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90591" y="6246111"/>
            <a:ext cx="17102357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cap="all" spc="30" dirty="0">
                <a:solidFill>
                  <a:srgbClr val="000000"/>
                </a:solidFill>
                <a:latin typeface="Montserrat Light" panose="020B0604020202020204" charset="0"/>
                <a:cs typeface="Arial" panose="020B0604020202020204" pitchFamily="34" charset="0"/>
              </a:rPr>
              <a:t>Technical description of the project. How is the project innovative? </a:t>
            </a:r>
          </a:p>
          <a:p>
            <a:r>
              <a:rPr lang="en-US" cap="all" spc="30" dirty="0">
                <a:solidFill>
                  <a:srgbClr val="000000"/>
                </a:solidFill>
                <a:latin typeface="Montserrat Light" panose="020B0604020202020204" charset="0"/>
                <a:cs typeface="Arial" panose="020B0604020202020204" pitchFamily="34" charset="0"/>
              </a:rPr>
              <a:t>What does it bring to the plastics industry?</a:t>
            </a:r>
          </a:p>
        </p:txBody>
      </p:sp>
      <p:sp>
        <p:nvSpPr>
          <p:cNvPr id="22" name="Freeform 7"/>
          <p:cNvSpPr/>
          <p:nvPr/>
        </p:nvSpPr>
        <p:spPr>
          <a:xfrm>
            <a:off x="16018347" y="113434"/>
            <a:ext cx="2193453" cy="912671"/>
          </a:xfrm>
          <a:custGeom>
            <a:avLst/>
            <a:gdLst/>
            <a:ahLst/>
            <a:cxnLst/>
            <a:rect l="l" t="t" r="r" b="b"/>
            <a:pathLst>
              <a:path w="5990194" h="2492452">
                <a:moveTo>
                  <a:pt x="0" y="0"/>
                </a:moveTo>
                <a:lnTo>
                  <a:pt x="5990194" y="0"/>
                </a:lnTo>
                <a:lnTo>
                  <a:pt x="5990194" y="2492453"/>
                </a:lnTo>
                <a:lnTo>
                  <a:pt x="0" y="24924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TextBox 7"/>
          <p:cNvSpPr txBox="1"/>
          <p:nvPr/>
        </p:nvSpPr>
        <p:spPr>
          <a:xfrm>
            <a:off x="1753028" y="1181100"/>
            <a:ext cx="14957369" cy="1071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97"/>
              </a:lnSpc>
            </a:pPr>
            <a:r>
              <a:rPr lang="en-US" sz="6329" b="1" spc="50" dirty="0">
                <a:solidFill>
                  <a:schemeClr val="bg1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DOSSIER DE PARTICIPATION*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17900" y="1928258"/>
            <a:ext cx="18270100" cy="79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3829" cap="all" spc="30" dirty="0">
                <a:solidFill>
                  <a:schemeClr val="bg1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Application form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" y="71246"/>
            <a:ext cx="1409351" cy="1408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585</Words>
  <Application>Microsoft Office PowerPoint</Application>
  <PresentationFormat>Personnalisé</PresentationFormat>
  <Paragraphs>80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Calibri</vt:lpstr>
      <vt:lpstr>Montserrat Classic Bold</vt:lpstr>
      <vt:lpstr>Montserrat Light</vt:lpstr>
      <vt:lpstr>Arial</vt:lpstr>
      <vt:lpstr>Arial Black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Sage Green Minimalist Business Proposal Presentation</dc:title>
  <dc:creator>KONATE, Eva</dc:creator>
  <cp:lastModifiedBy>MAGERAND, Isabelle</cp:lastModifiedBy>
  <cp:revision>39</cp:revision>
  <dcterms:created xsi:type="dcterms:W3CDTF">2006-08-16T00:00:00Z</dcterms:created>
  <dcterms:modified xsi:type="dcterms:W3CDTF">2025-09-25T10:58:29Z</dcterms:modified>
  <dc:identifier>DAFyRBKbg1M</dc:identifier>
</cp:coreProperties>
</file>